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9" r:id="rId4"/>
    <p:sldId id="320" r:id="rId5"/>
    <p:sldId id="321" r:id="rId6"/>
    <p:sldId id="319" r:id="rId7"/>
    <p:sldId id="297" r:id="rId8"/>
    <p:sldId id="300" r:id="rId9"/>
    <p:sldId id="287" r:id="rId10"/>
    <p:sldId id="286" r:id="rId11"/>
    <p:sldId id="279" r:id="rId12"/>
    <p:sldId id="282" r:id="rId13"/>
    <p:sldId id="288" r:id="rId14"/>
    <p:sldId id="293" r:id="rId15"/>
    <p:sldId id="295" r:id="rId16"/>
    <p:sldId id="280" r:id="rId17"/>
    <p:sldId id="289" r:id="rId18"/>
    <p:sldId id="294" r:id="rId19"/>
    <p:sldId id="283" r:id="rId20"/>
    <p:sldId id="281" r:id="rId21"/>
    <p:sldId id="284" r:id="rId22"/>
    <p:sldId id="316" r:id="rId23"/>
    <p:sldId id="301" r:id="rId24"/>
    <p:sldId id="304" r:id="rId25"/>
    <p:sldId id="314" r:id="rId26"/>
    <p:sldId id="315" r:id="rId27"/>
    <p:sldId id="302" r:id="rId28"/>
    <p:sldId id="303" r:id="rId29"/>
    <p:sldId id="305" r:id="rId30"/>
    <p:sldId id="306" r:id="rId31"/>
    <p:sldId id="317" r:id="rId32"/>
    <p:sldId id="307" r:id="rId33"/>
    <p:sldId id="311" r:id="rId34"/>
    <p:sldId id="308" r:id="rId35"/>
    <p:sldId id="310" r:id="rId36"/>
    <p:sldId id="309" r:id="rId37"/>
    <p:sldId id="312" r:id="rId38"/>
    <p:sldId id="313" r:id="rId39"/>
    <p:sldId id="277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 Pagani" initials="M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9D6"/>
    <a:srgbClr val="C6BB3C"/>
    <a:srgbClr val="5E4CBF"/>
    <a:srgbClr val="C44B9B"/>
    <a:srgbClr val="E44D3C"/>
    <a:srgbClr val="3A976C"/>
    <a:srgbClr val="554741"/>
    <a:srgbClr val="EB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94" autoAdjust="0"/>
  </p:normalViewPr>
  <p:slideViewPr>
    <p:cSldViewPr snapToGrid="0" snapToObjects="1">
      <p:cViewPr varScale="1">
        <p:scale>
          <a:sx n="102" d="100"/>
          <a:sy n="102" d="100"/>
        </p:scale>
        <p:origin x="-10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3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9388"/>
            <a:ext cx="91440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5800" y="2873471"/>
            <a:ext cx="7666038" cy="0"/>
          </a:xfrm>
          <a:prstGeom prst="line">
            <a:avLst/>
          </a:prstGeom>
          <a:ln w="28575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616" y="419347"/>
            <a:ext cx="7874900" cy="209583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85800" y="3111603"/>
            <a:ext cx="7874900" cy="2482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  <a:cs typeface="TitilliumText22L Light"/>
              </a:defRPr>
            </a:lvl2pPr>
            <a:lvl3pPr>
              <a:defRPr>
                <a:latin typeface="+mn-lt"/>
                <a:cs typeface="TitilliumText22L Light"/>
              </a:defRPr>
            </a:lvl3pPr>
            <a:lvl4pPr>
              <a:defRPr>
                <a:latin typeface="+mn-lt"/>
                <a:cs typeface="TitilliumText22L Light"/>
              </a:defRPr>
            </a:lvl4pPr>
            <a:lvl5pPr>
              <a:defRPr>
                <a:latin typeface="+mn-lt"/>
                <a:cs typeface="TitilliumText22L Light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0747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800" b="0">
                <a:latin typeface="+mj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89" y="1167941"/>
            <a:ext cx="8261144" cy="4720994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6" name="Picture 5" descr="Horizontal_RGB_294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23" y="6298197"/>
            <a:ext cx="1631143" cy="6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7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65" y="1167941"/>
            <a:ext cx="4038600" cy="5032446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706" y="1167941"/>
            <a:ext cx="4038600" cy="503244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8000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400">
                <a:latin typeface="+mn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1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30033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Drag picture to placeholder or click icon to add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1955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419100"/>
            <a:ext cx="787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844800"/>
            <a:ext cx="7874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GB" sz="4400" b="1" kern="1200" dirty="0">
          <a:solidFill>
            <a:srgbClr val="554741"/>
          </a:solidFill>
          <a:latin typeface="+mj-lt"/>
          <a:ea typeface="ＭＳ Ｐゴシック" charset="0"/>
          <a:cs typeface="TitilliumText22L X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sz="1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globalquakemodel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8" y="517693"/>
            <a:ext cx="8891679" cy="1962542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latin typeface="Calibri"/>
                <a:cs typeface="Calibri"/>
              </a:rPr>
              <a:t>A Probabilistic Seismic</a:t>
            </a:r>
            <a:br>
              <a:rPr lang="en-US" sz="3500" dirty="0" smtClean="0">
                <a:latin typeface="Calibri"/>
                <a:cs typeface="Calibri"/>
              </a:rPr>
            </a:br>
            <a:r>
              <a:rPr lang="en-US" sz="3500" dirty="0" smtClean="0">
                <a:latin typeface="Calibri"/>
                <a:cs typeface="Calibri"/>
              </a:rPr>
              <a:t>Hazard Model for Sub-Saharan Africa</a:t>
            </a:r>
            <a:endParaRPr lang="en-US" sz="350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472" y="3033059"/>
            <a:ext cx="7754470" cy="261750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>
                <a:cs typeface="Calibri"/>
              </a:rPr>
              <a:t>Valerio Poggi</a:t>
            </a:r>
            <a:r>
              <a:rPr lang="en-US" baseline="30000" dirty="0">
                <a:cs typeface="Calibri"/>
              </a:rPr>
              <a:t>1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Graeme </a:t>
            </a:r>
            <a:r>
              <a:rPr lang="en-US" dirty="0">
                <a:cs typeface="Calibri"/>
              </a:rPr>
              <a:t>Weatherill</a:t>
            </a:r>
            <a:r>
              <a:rPr lang="en-US" baseline="30000" dirty="0">
                <a:cs typeface="Calibri"/>
              </a:rPr>
              <a:t>1</a:t>
            </a:r>
            <a:r>
              <a:rPr lang="en-US" dirty="0">
                <a:cs typeface="Calibri"/>
              </a:rPr>
              <a:t>, Julio Garcia</a:t>
            </a:r>
            <a:r>
              <a:rPr lang="en-US" baseline="30000" dirty="0">
                <a:cs typeface="Calibri"/>
              </a:rPr>
              <a:t>1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Marco </a:t>
            </a:r>
            <a:r>
              <a:rPr lang="en-US" dirty="0">
                <a:cs typeface="Calibri"/>
              </a:rPr>
              <a:t>Pagani</a:t>
            </a:r>
            <a:r>
              <a:rPr lang="en-US" baseline="30000" dirty="0">
                <a:cs typeface="Calibri"/>
              </a:rPr>
              <a:t>1</a:t>
            </a:r>
          </a:p>
          <a:p>
            <a:pPr algn="just"/>
            <a:r>
              <a:rPr lang="en-US" dirty="0" smtClean="0">
                <a:cs typeface="Calibri"/>
              </a:rPr>
              <a:t>R</a:t>
            </a:r>
            <a:r>
              <a:rPr lang="en-US" dirty="0">
                <a:cs typeface="Calibri"/>
              </a:rPr>
              <a:t>. </a:t>
            </a:r>
            <a:r>
              <a:rPr lang="en-US" dirty="0" smtClean="0">
                <a:cs typeface="Calibri"/>
              </a:rPr>
              <a:t>Durrheim</a:t>
            </a:r>
            <a:r>
              <a:rPr lang="en-US" baseline="30000" dirty="0" smtClean="0">
                <a:cs typeface="Calibri"/>
              </a:rPr>
              <a:t>2</a:t>
            </a:r>
            <a:r>
              <a:rPr lang="en-US" dirty="0" smtClean="0">
                <a:cs typeface="Calibri"/>
              </a:rPr>
              <a:t>, </a:t>
            </a:r>
            <a:r>
              <a:rPr lang="en-US" dirty="0">
                <a:cs typeface="Calibri"/>
              </a:rPr>
              <a:t>G. </a:t>
            </a:r>
            <a:r>
              <a:rPr lang="en-US" dirty="0" err="1">
                <a:cs typeface="Calibri"/>
              </a:rPr>
              <a:t>Mavonga</a:t>
            </a:r>
            <a:r>
              <a:rPr lang="en-US" dirty="0">
                <a:cs typeface="Calibri"/>
              </a:rPr>
              <a:t> </a:t>
            </a:r>
            <a:r>
              <a:rPr lang="en-US" dirty="0" smtClean="0">
                <a:cs typeface="Calibri"/>
              </a:rPr>
              <a:t>Tuluka</a:t>
            </a:r>
            <a:r>
              <a:rPr lang="en-US" baseline="30000" dirty="0" smtClean="0">
                <a:cs typeface="Calibri"/>
              </a:rPr>
              <a:t>3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A. Nyblade</a:t>
            </a:r>
            <a:r>
              <a:rPr lang="en-US" baseline="30000" dirty="0" smtClean="0">
                <a:cs typeface="Calibri"/>
              </a:rPr>
              <a:t>4</a:t>
            </a:r>
            <a:endParaRPr lang="en-US" i="1" dirty="0" smtClean="0">
              <a:latin typeface="Calibri"/>
              <a:cs typeface="Calibri"/>
            </a:endParaRPr>
          </a:p>
          <a:p>
            <a:endParaRPr lang="en-US" sz="1400" i="1" dirty="0" smtClean="0">
              <a:latin typeface="Calibri"/>
              <a:cs typeface="Calibri"/>
            </a:endParaRPr>
          </a:p>
          <a:p>
            <a:r>
              <a:rPr lang="en-US" sz="1400" i="1" dirty="0" smtClean="0">
                <a:latin typeface="+mj-lt"/>
                <a:cs typeface="Calibri"/>
              </a:rPr>
              <a:t>1 - Global Earthquake Model (GEM), Pavia Italy</a:t>
            </a:r>
          </a:p>
          <a:p>
            <a:r>
              <a:rPr lang="en-US" sz="1400" i="1" dirty="0" smtClean="0">
                <a:latin typeface="+mj-lt"/>
                <a:cs typeface="Calibri"/>
              </a:rPr>
              <a:t>2 - University </a:t>
            </a:r>
            <a:r>
              <a:rPr lang="en-US" sz="1400" i="1" dirty="0">
                <a:latin typeface="+mj-lt"/>
                <a:cs typeface="Calibri"/>
              </a:rPr>
              <a:t>of the Witwatersrand, Johannesburg, South </a:t>
            </a:r>
            <a:r>
              <a:rPr lang="en-US" sz="1400" i="1" dirty="0" smtClean="0">
                <a:latin typeface="+mj-lt"/>
                <a:cs typeface="Calibri"/>
              </a:rPr>
              <a:t>Africa</a:t>
            </a:r>
          </a:p>
          <a:p>
            <a:r>
              <a:rPr lang="en-US" sz="1400" i="1" dirty="0">
                <a:latin typeface="+mj-lt"/>
                <a:cs typeface="Calibri"/>
              </a:rPr>
              <a:t>3 - </a:t>
            </a:r>
            <a:r>
              <a:rPr lang="en-US" sz="1400" i="1" dirty="0" err="1">
                <a:latin typeface="+mj-lt"/>
                <a:cs typeface="Calibri"/>
              </a:rPr>
              <a:t>Goma</a:t>
            </a:r>
            <a:r>
              <a:rPr lang="en-US" sz="1400" i="1" dirty="0">
                <a:latin typeface="+mj-lt"/>
                <a:cs typeface="Calibri"/>
              </a:rPr>
              <a:t> Volcanic Observatory, DR </a:t>
            </a:r>
            <a:r>
              <a:rPr lang="en-US" sz="1400" i="1" dirty="0" smtClean="0">
                <a:latin typeface="+mj-lt"/>
                <a:cs typeface="Calibri"/>
              </a:rPr>
              <a:t>Congo</a:t>
            </a:r>
          </a:p>
          <a:p>
            <a:r>
              <a:rPr lang="en-US" sz="1400" dirty="0" smtClean="0">
                <a:latin typeface="+mj-lt"/>
                <a:cs typeface="Calibri"/>
              </a:rPr>
              <a:t>4 - Penn </a:t>
            </a:r>
            <a:r>
              <a:rPr lang="en-US" sz="1400" dirty="0">
                <a:latin typeface="+mj-lt"/>
                <a:cs typeface="Calibri"/>
              </a:rPr>
              <a:t>State University, USA</a:t>
            </a:r>
            <a:endParaRPr lang="en-US" sz="1400" dirty="0" smtClean="0">
              <a:latin typeface="+mj-lt"/>
              <a:cs typeface="Calibri"/>
            </a:endParaRPr>
          </a:p>
          <a:p>
            <a:pPr algn="ctr"/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June 29, 2016, Addis Ababa - Ethiopia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4" name="Picture 3" descr="Vertical_RGB_29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638" y="3744958"/>
            <a:ext cx="2379716" cy="203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6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gnitude_Conver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19" y="1174443"/>
            <a:ext cx="5021661" cy="5105655"/>
          </a:xfrm>
          <a:prstGeom prst="rect">
            <a:avLst/>
          </a:prstGeom>
        </p:spPr>
      </p:pic>
      <p:pic>
        <p:nvPicPr>
          <p:cNvPr id="2" name="Picture 1" descr="BUL_UK_PRE_m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4" y="3827520"/>
            <a:ext cx="2743200" cy="2286000"/>
          </a:xfrm>
          <a:prstGeom prst="rect">
            <a:avLst/>
          </a:prstGeom>
        </p:spPr>
      </p:pic>
      <p:pic>
        <p:nvPicPr>
          <p:cNvPr id="3" name="Picture 2" descr="ISC_Ms_GCMT_M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4" y="1541520"/>
            <a:ext cx="2743200" cy="228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Magnitude Homogenization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71854" y="2086710"/>
            <a:ext cx="976281" cy="23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71854" y="3304954"/>
            <a:ext cx="976281" cy="23327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/>
          <p:cNvCxnSpPr>
            <a:endCxn id="6" idx="1"/>
          </p:cNvCxnSpPr>
          <p:nvPr/>
        </p:nvCxnSpPr>
        <p:spPr>
          <a:xfrm flipV="1">
            <a:off x="3183824" y="2203350"/>
            <a:ext cx="488030" cy="38196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endCxn id="7" idx="1"/>
          </p:cNvCxnSpPr>
          <p:nvPr/>
        </p:nvCxnSpPr>
        <p:spPr>
          <a:xfrm flipV="1">
            <a:off x="3183824" y="3421592"/>
            <a:ext cx="488030" cy="144971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09372" y="1185945"/>
            <a:ext cx="124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737D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05171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SA_GEM_C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82" y="1784956"/>
            <a:ext cx="4917521" cy="4280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SSA Earthquake Catalogue</a:t>
            </a:r>
            <a:endParaRPr lang="en-US" dirty="0"/>
          </a:p>
        </p:txBody>
      </p:sp>
      <p:pic>
        <p:nvPicPr>
          <p:cNvPr id="3" name="Picture 2" descr="figure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8" y="1286024"/>
            <a:ext cx="3068434" cy="4656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7151" y="1277384"/>
            <a:ext cx="1047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EB737D"/>
                </a:solidFill>
              </a:rPr>
              <a:t>GSHAP</a:t>
            </a:r>
          </a:p>
        </p:txBody>
      </p:sp>
      <p:sp>
        <p:nvSpPr>
          <p:cNvPr id="7" name="Explosion 1 6"/>
          <p:cNvSpPr/>
          <p:nvPr/>
        </p:nvSpPr>
        <p:spPr>
          <a:xfrm>
            <a:off x="6540223" y="3499200"/>
            <a:ext cx="1382345" cy="114048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72139" y="5192118"/>
            <a:ext cx="1511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29803 events</a:t>
            </a:r>
          </a:p>
          <a:p>
            <a:r>
              <a:rPr lang="en-US" dirty="0" smtClean="0"/>
              <a:t>3 </a:t>
            </a:r>
            <a:r>
              <a:rPr lang="en-US" dirty="0"/>
              <a:t>≤</a:t>
            </a:r>
            <a:r>
              <a:rPr lang="en-US" dirty="0" smtClean="0"/>
              <a:t> Mw ≤ 7.53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SSA Catalogue </a:t>
            </a:r>
            <a:r>
              <a:rPr lang="en-US" dirty="0" err="1" smtClean="0">
                <a:cs typeface="Calibri"/>
              </a:rPr>
              <a:t>Declustering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3981" y="5298861"/>
            <a:ext cx="559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We use Gardner &amp; </a:t>
            </a:r>
            <a:r>
              <a:rPr lang="en-US" dirty="0" err="1" smtClean="0"/>
              <a:t>Knopoff</a:t>
            </a:r>
            <a:r>
              <a:rPr lang="en-US" dirty="0" smtClean="0"/>
              <a:t> (1974) algorithm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7259 events out of the original 29803 (</a:t>
            </a:r>
            <a:r>
              <a:rPr lang="pl-PL" dirty="0"/>
              <a:t>3 ≤ </a:t>
            </a:r>
            <a:r>
              <a:rPr lang="pl-PL" dirty="0" err="1"/>
              <a:t>Mw</a:t>
            </a:r>
            <a:r>
              <a:rPr lang="pl-PL" dirty="0"/>
              <a:t> ≤ </a:t>
            </a:r>
            <a:r>
              <a:rPr lang="pl-PL" dirty="0" smtClean="0"/>
              <a:t>7.5)</a:t>
            </a:r>
            <a:endParaRPr lang="pl-PL" dirty="0"/>
          </a:p>
        </p:txBody>
      </p:sp>
      <p:sp>
        <p:nvSpPr>
          <p:cNvPr id="13" name="Rectangle 12"/>
          <p:cNvSpPr/>
          <p:nvPr/>
        </p:nvSpPr>
        <p:spPr>
          <a:xfrm>
            <a:off x="724305" y="1351973"/>
            <a:ext cx="7461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To obtain estimates of stationary seismicity rates the recurrence models need to be fit to earthquake catalogues that </a:t>
            </a:r>
            <a:r>
              <a:rPr lang="en-US" dirty="0" smtClean="0"/>
              <a:t>are purged </a:t>
            </a:r>
            <a:r>
              <a:rPr lang="en-US" dirty="0"/>
              <a:t>of non-</a:t>
            </a:r>
            <a:r>
              <a:rPr lang="en-US" dirty="0" err="1"/>
              <a:t>Poissonian</a:t>
            </a:r>
            <a:r>
              <a:rPr lang="en-US" dirty="0"/>
              <a:t> Events (i.e. foreshocks and aftershocks</a:t>
            </a:r>
            <a:r>
              <a:rPr lang="en-US" dirty="0" smtClean="0"/>
              <a:t>) which are dependent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0114" y="2563045"/>
            <a:ext cx="7255438" cy="2282245"/>
            <a:chOff x="546101" y="3228400"/>
            <a:chExt cx="7345502" cy="2353720"/>
          </a:xfrm>
        </p:grpSpPr>
        <p:pic>
          <p:nvPicPr>
            <p:cNvPr id="15" name="Picture 14" descr="Cat_Dec_Compar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01" y="3228400"/>
              <a:ext cx="7345502" cy="2353720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184763" y="4008893"/>
              <a:ext cx="530773" cy="521250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602548" y="3807501"/>
              <a:ext cx="454200" cy="421737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602549" y="4319274"/>
              <a:ext cx="454199" cy="465346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4056882" y="4255529"/>
            <a:ext cx="793710" cy="4295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Callout 11"/>
          <p:cNvSpPr/>
          <p:nvPr/>
        </p:nvSpPr>
        <p:spPr>
          <a:xfrm>
            <a:off x="1431694" y="1393869"/>
            <a:ext cx="2358626" cy="86674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10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DECLUSTERED</a:t>
            </a:r>
          </a:p>
          <a:p>
            <a:pPr algn="ctr"/>
            <a:r>
              <a:rPr lang="en-US" sz="1600" dirty="0" smtClean="0"/>
              <a:t>SSA CATALOGUE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Accessing Relative Agency Contribution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25962" y="2627052"/>
            <a:ext cx="22428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Were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AfricaArray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data of any significance?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YES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but not for seismicity analysis…..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AA_station_map_10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4" y="3339463"/>
            <a:ext cx="1577556" cy="19840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24643" y="1123432"/>
            <a:ext cx="3663334" cy="5082099"/>
            <a:chOff x="4324643" y="1094125"/>
            <a:chExt cx="3663334" cy="5082099"/>
          </a:xfrm>
        </p:grpSpPr>
        <p:pic>
          <p:nvPicPr>
            <p:cNvPr id="5" name="Picture 4" descr="SSA_GEM_Cat_Dec_Agenc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643" y="1094126"/>
              <a:ext cx="3363742" cy="508209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482420" y="1094125"/>
              <a:ext cx="1082503" cy="99648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0000"/>
              </a:schemeClr>
            </a:solidFill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14834" y="5382919"/>
              <a:ext cx="1273143" cy="496244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i="1" dirty="0" err="1" smtClean="0"/>
                <a:t>AfricaArray</a:t>
              </a:r>
              <a:endParaRPr lang="en-US" sz="1200" i="1" dirty="0" smtClean="0"/>
            </a:p>
            <a:p>
              <a:pPr algn="ctr"/>
              <a:r>
                <a:rPr lang="en-US" sz="1200" i="1" dirty="0" smtClean="0"/>
                <a:t>Data Integration</a:t>
              </a:r>
              <a:endParaRPr lang="en-US" sz="1200" i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05855" y="1094125"/>
              <a:ext cx="1082503" cy="99648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0000"/>
              </a:schemeClr>
            </a:solidFill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70610" y="3135894"/>
              <a:ext cx="1082503" cy="99648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0000"/>
              </a:schemeClr>
            </a:solidFill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4567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Area Source Zonation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2871994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urce_Zones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81" y="1577470"/>
            <a:ext cx="2852848" cy="4047832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Screen Shot 2016-05-05 at 16.57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4" y="1241826"/>
            <a:ext cx="3681095" cy="470090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Area Source Zonation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8028" y="1137676"/>
            <a:ext cx="2310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EB737D"/>
                </a:solidFill>
              </a:rPr>
              <a:t>GEM - Version 6.0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044563" y="3411165"/>
            <a:ext cx="1280740" cy="6134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3442" y="1685303"/>
            <a:ext cx="1226632" cy="44347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GSHAP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787183" y="1548235"/>
            <a:ext cx="205697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on: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Previous studies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Seismicity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Surface </a:t>
            </a:r>
            <a:r>
              <a:rPr lang="en-US" dirty="0"/>
              <a:t>F</a:t>
            </a:r>
            <a:r>
              <a:rPr lang="en-US" dirty="0" smtClean="0"/>
              <a:t>aults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Plate boundaries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Strain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63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Source Groups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22841" y="1510840"/>
            <a:ext cx="4685604" cy="4272548"/>
            <a:chOff x="473996" y="1637837"/>
            <a:chExt cx="4685604" cy="4272548"/>
          </a:xfrm>
        </p:grpSpPr>
        <p:pic>
          <p:nvPicPr>
            <p:cNvPr id="13" name="Picture 12" descr="Group_Lis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96" y="1637837"/>
              <a:ext cx="4685604" cy="427254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622218" y="2044685"/>
              <a:ext cx="311028" cy="181440"/>
            </a:xfrm>
            <a:prstGeom prst="rect">
              <a:avLst/>
            </a:prstGeom>
            <a:solidFill>
              <a:srgbClr val="3A976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622218" y="2633256"/>
              <a:ext cx="311028" cy="181440"/>
            </a:xfrm>
            <a:prstGeom prst="rect">
              <a:avLst/>
            </a:prstGeom>
            <a:solidFill>
              <a:srgbClr val="E44D3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622218" y="3424094"/>
              <a:ext cx="311028" cy="181440"/>
            </a:xfrm>
            <a:prstGeom prst="rect">
              <a:avLst/>
            </a:prstGeom>
            <a:solidFill>
              <a:srgbClr val="C44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2218" y="4208332"/>
              <a:ext cx="311028" cy="181440"/>
            </a:xfrm>
            <a:prstGeom prst="rect">
              <a:avLst/>
            </a:prstGeom>
            <a:solidFill>
              <a:srgbClr val="5E4CB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19104" y="4983948"/>
              <a:ext cx="311028" cy="181440"/>
            </a:xfrm>
            <a:prstGeom prst="rect">
              <a:avLst/>
            </a:prstGeom>
            <a:solidFill>
              <a:srgbClr val="C6BB3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15990" y="5592175"/>
              <a:ext cx="311028" cy="181440"/>
            </a:xfrm>
            <a:prstGeom prst="rect">
              <a:avLst/>
            </a:prstGeom>
            <a:solidFill>
              <a:srgbClr val="4FB9D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SSA_Area_Source_V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62" y="1547790"/>
            <a:ext cx="3565948" cy="422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00628" y="1273725"/>
            <a:ext cx="6168269" cy="4798207"/>
            <a:chOff x="-967194" y="1042433"/>
            <a:chExt cx="6168269" cy="4798207"/>
          </a:xfrm>
        </p:grpSpPr>
        <p:sp>
          <p:nvSpPr>
            <p:cNvPr id="8" name="Can 7"/>
            <p:cNvSpPr/>
            <p:nvPr/>
          </p:nvSpPr>
          <p:spPr>
            <a:xfrm>
              <a:off x="1494661" y="3965760"/>
              <a:ext cx="3706414" cy="1874880"/>
            </a:xfrm>
            <a:prstGeom prst="can">
              <a:avLst>
                <a:gd name="adj" fmla="val 4815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494661" y="2908492"/>
              <a:ext cx="3706414" cy="8812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an 2"/>
            <p:cNvSpPr/>
            <p:nvPr/>
          </p:nvSpPr>
          <p:spPr>
            <a:xfrm>
              <a:off x="3127557" y="1634031"/>
              <a:ext cx="1719292" cy="864000"/>
            </a:xfrm>
            <a:prstGeom prst="can">
              <a:avLst>
                <a:gd name="adj" fmla="val 42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61022" y="4266566"/>
              <a:ext cx="1128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Zone XX.00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08727" y="1629756"/>
              <a:ext cx="1128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Zone XX.01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127557" y="3105618"/>
              <a:ext cx="1719292" cy="3456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44219" y="1042433"/>
              <a:ext cx="2256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EB737D"/>
                  </a:solidFill>
                </a:rPr>
                <a:t>Overlapping Layer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967194" y="4626723"/>
              <a:ext cx="2256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EB737D"/>
                  </a:solidFill>
                </a:rPr>
                <a:t>Background Layer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967194" y="3119443"/>
              <a:ext cx="2256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EB737D"/>
                  </a:solidFill>
                </a:rPr>
                <a:t>Calibration Layer</a:t>
              </a:r>
            </a:p>
          </p:txBody>
        </p:sp>
        <p:cxnSp>
          <p:nvCxnSpPr>
            <p:cNvPr id="13" name="Straight Arrow Connector 12"/>
            <p:cNvCxnSpPr>
              <a:stCxn id="3" idx="3"/>
            </p:cNvCxnSpPr>
            <p:nvPr/>
          </p:nvCxnSpPr>
          <p:spPr>
            <a:xfrm>
              <a:off x="3987203" y="2498031"/>
              <a:ext cx="0" cy="7776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408727" y="3789772"/>
              <a:ext cx="4320" cy="6771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Multiple Layer Strategy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548" y="1349870"/>
            <a:ext cx="4279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 overlapping layer inherits the characteristics (completeness, b-value, source geometry) of the background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Rates are redistributed </a:t>
            </a:r>
            <a:r>
              <a:rPr lang="en-US" sz="1600" dirty="0" smtClean="0"/>
              <a:t>by keeping the total rate balance unmodified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766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Source Parameters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2283591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Callout 5"/>
          <p:cNvSpPr/>
          <p:nvPr/>
        </p:nvSpPr>
        <p:spPr>
          <a:xfrm>
            <a:off x="5441577" y="1658880"/>
            <a:ext cx="2505502" cy="881280"/>
          </a:xfrm>
          <a:prstGeom prst="leftArrowCallout">
            <a:avLst>
              <a:gd name="adj1" fmla="val 25000"/>
              <a:gd name="adj2" fmla="val 28922"/>
              <a:gd name="adj3" fmla="val 25000"/>
              <a:gd name="adj4" fmla="val 775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Fix-</a:t>
            </a:r>
            <a:r>
              <a:rPr lang="en-US" sz="1600" dirty="0"/>
              <a:t>D</a:t>
            </a:r>
            <a:r>
              <a:rPr lang="en-US" sz="1600" dirty="0" smtClean="0"/>
              <a:t>epth Solutions </a:t>
            </a:r>
            <a:r>
              <a:rPr lang="en-US" sz="1600" dirty="0"/>
              <a:t>R</a:t>
            </a:r>
            <a:r>
              <a:rPr lang="en-US" sz="1600" dirty="0" smtClean="0"/>
              <a:t>emoved</a:t>
            </a:r>
            <a:endParaRPr lang="en-US" sz="1600" dirty="0"/>
          </a:p>
        </p:txBody>
      </p:sp>
      <p:sp>
        <p:nvSpPr>
          <p:cNvPr id="8" name="Right Arrow Callout 7"/>
          <p:cNvSpPr/>
          <p:nvPr/>
        </p:nvSpPr>
        <p:spPr>
          <a:xfrm>
            <a:off x="1128655" y="4648320"/>
            <a:ext cx="1761085" cy="74304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33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Final</a:t>
            </a:r>
          </a:p>
          <a:p>
            <a:pPr algn="ctr"/>
            <a:r>
              <a:rPr lang="en-US" dirty="0" smtClean="0"/>
              <a:t>Statistic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Depth Solution Distribution</a:t>
            </a:r>
            <a:endParaRPr lang="en-US" dirty="0"/>
          </a:p>
        </p:txBody>
      </p:sp>
      <p:sp>
        <p:nvSpPr>
          <p:cNvPr id="12" name="Left Arrow Callout 11"/>
          <p:cNvSpPr/>
          <p:nvPr/>
        </p:nvSpPr>
        <p:spPr>
          <a:xfrm>
            <a:off x="5441577" y="2661120"/>
            <a:ext cx="2505502" cy="881280"/>
          </a:xfrm>
          <a:prstGeom prst="leftArrowCallout">
            <a:avLst>
              <a:gd name="adj1" fmla="val 25000"/>
              <a:gd name="adj2" fmla="val 28922"/>
              <a:gd name="adj3" fmla="val 25000"/>
              <a:gd name="adj4" fmla="val 775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Uncertain</a:t>
            </a:r>
          </a:p>
          <a:p>
            <a:pPr algn="ctr"/>
            <a:r>
              <a:rPr lang="en-US" sz="1600" dirty="0" smtClean="0"/>
              <a:t>Large-Depth</a:t>
            </a:r>
          </a:p>
          <a:p>
            <a:pPr algn="ctr"/>
            <a:r>
              <a:rPr lang="en-US" sz="1600" dirty="0" smtClean="0"/>
              <a:t>Solutions </a:t>
            </a:r>
            <a:r>
              <a:rPr lang="en-US" sz="1600" dirty="0"/>
              <a:t>R</a:t>
            </a:r>
            <a:r>
              <a:rPr lang="en-US" sz="1600" dirty="0" smtClean="0"/>
              <a:t>emoved</a:t>
            </a:r>
            <a:endParaRPr lang="en-US" sz="1600" dirty="0"/>
          </a:p>
        </p:txBody>
      </p:sp>
      <p:pic>
        <p:nvPicPr>
          <p:cNvPr id="2" name="Picture 1" descr="Depth_statist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7" y="1299010"/>
            <a:ext cx="4767385" cy="272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4312" y="2129691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94676" y="1435138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85040" y="2003639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78238" y="2022232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endParaRPr lang="en-US" dirty="0"/>
          </a:p>
        </p:txBody>
      </p:sp>
      <p:pic>
        <p:nvPicPr>
          <p:cNvPr id="7" name="Picture 6" descr="Depth_Tab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47" y="4052537"/>
            <a:ext cx="5194105" cy="21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Introduction and Motivation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3058239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ike_Stat_Area_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188" y="1761120"/>
            <a:ext cx="2971800" cy="2377440"/>
          </a:xfrm>
          <a:prstGeom prst="rect">
            <a:avLst/>
          </a:prstGeom>
        </p:spPr>
      </p:pic>
      <p:pic>
        <p:nvPicPr>
          <p:cNvPr id="4" name="Picture 3" descr="Strike_Stat_Area_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68" y="3892713"/>
            <a:ext cx="2971800" cy="237744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Source Mechanism Statistic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5540" y="1234913"/>
            <a:ext cx="23205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Bibliographic information + open datasets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SSA_Tecto_Mo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08" y="2716453"/>
            <a:ext cx="2826570" cy="3349630"/>
          </a:xfrm>
          <a:prstGeom prst="rect">
            <a:avLst/>
          </a:prstGeom>
        </p:spPr>
      </p:pic>
      <p:pic>
        <p:nvPicPr>
          <p:cNvPr id="9" name="Picture 8" descr="Screen Shot 2016-05-06 at 13.51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2" y="1373153"/>
            <a:ext cx="2285686" cy="30181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338462" y="1232233"/>
            <a:ext cx="1715797" cy="44347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Strike Distribution</a:t>
            </a:r>
            <a:endParaRPr lang="en-US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866062" y="4771513"/>
            <a:ext cx="1715797" cy="7235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Fault Style</a:t>
            </a:r>
          </a:p>
          <a:p>
            <a:pPr algn="ctr"/>
            <a:r>
              <a:rPr lang="en-US" sz="1600" i="1" dirty="0" smtClean="0"/>
              <a:t>(</a:t>
            </a:r>
            <a:r>
              <a:rPr lang="en-US" sz="1600" i="1" dirty="0" err="1" smtClean="0"/>
              <a:t>Dip+Rake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sp>
        <p:nvSpPr>
          <p:cNvPr id="12" name="Right Arrow 11"/>
          <p:cNvSpPr/>
          <p:nvPr/>
        </p:nvSpPr>
        <p:spPr>
          <a:xfrm>
            <a:off x="5054201" y="3646865"/>
            <a:ext cx="717092" cy="4260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563778" y="4072870"/>
            <a:ext cx="440623" cy="5927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30246" y="3586043"/>
            <a:ext cx="3268980" cy="2615184"/>
            <a:chOff x="5104088" y="3042768"/>
            <a:chExt cx="3268980" cy="2615184"/>
          </a:xfrm>
        </p:grpSpPr>
        <p:pic>
          <p:nvPicPr>
            <p:cNvPr id="6" name="Picture 5" descr="Compl_MT_Group_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088" y="3042768"/>
              <a:ext cx="3268980" cy="2615184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5462923" y="4460601"/>
              <a:ext cx="2789382" cy="1728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462923" y="4477881"/>
              <a:ext cx="14114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Regional Threshold</a:t>
              </a:r>
              <a:endPara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Catalogue Completeness Analysis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42596" y="3514337"/>
            <a:ext cx="1715797" cy="44347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Source Group 5</a:t>
            </a:r>
            <a:endParaRPr lang="en-US" sz="1600" i="1" dirty="0"/>
          </a:p>
        </p:txBody>
      </p:sp>
      <p:sp>
        <p:nvSpPr>
          <p:cNvPr id="13" name="Rectangle 12"/>
          <p:cNvSpPr/>
          <p:nvPr/>
        </p:nvSpPr>
        <p:spPr>
          <a:xfrm>
            <a:off x="840840" y="4645419"/>
            <a:ext cx="3338419" cy="116955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Andale Mono"/>
                <a:cs typeface="Andale Mono"/>
              </a:rPr>
              <a:t>comp_table</a:t>
            </a:r>
            <a:r>
              <a:rPr lang="en-US" sz="1000" dirty="0" smtClean="0">
                <a:latin typeface="Andale Mono"/>
                <a:cs typeface="Andale Mono"/>
              </a:rPr>
              <a:t> </a:t>
            </a:r>
            <a:r>
              <a:rPr lang="en-US" sz="1000" dirty="0">
                <a:latin typeface="Andale Mono"/>
                <a:cs typeface="Andale Mono"/>
              </a:rPr>
              <a:t>= [[4.50, 0.25, 1967., 2013.]</a:t>
            </a:r>
            <a:r>
              <a:rPr lang="en-US" sz="1000" dirty="0" smtClean="0">
                <a:latin typeface="Andale Mono"/>
                <a:cs typeface="Andale Mono"/>
              </a:rPr>
              <a:t>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[</a:t>
            </a:r>
            <a:r>
              <a:rPr lang="en-US" sz="1000" dirty="0">
                <a:latin typeface="Andale Mono"/>
                <a:cs typeface="Andale Mono"/>
              </a:rPr>
              <a:t>4.75, 0.25, 1967., 2013.],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[</a:t>
            </a:r>
            <a:r>
              <a:rPr lang="en-US" sz="1000" dirty="0">
                <a:latin typeface="Andale Mono"/>
                <a:cs typeface="Andale Mono"/>
              </a:rPr>
              <a:t>5.00, 0.25, 1967., 2013.],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</a:t>
            </a:r>
            <a:r>
              <a:rPr lang="en-US" sz="1000" dirty="0">
                <a:latin typeface="Andale Mono"/>
                <a:cs typeface="Andale Mono"/>
              </a:rPr>
              <a:t>[5.25, 0.25, 1967., 2013.],</a:t>
            </a:r>
          </a:p>
          <a:p>
            <a:r>
              <a:rPr lang="en-US" sz="1000" dirty="0">
                <a:latin typeface="Andale Mono"/>
                <a:cs typeface="Andale Mono"/>
              </a:rPr>
              <a:t> </a:t>
            </a:r>
            <a:r>
              <a:rPr lang="en-US" sz="1000" dirty="0" smtClean="0">
                <a:latin typeface="Andale Mono"/>
                <a:cs typeface="Andale Mono"/>
              </a:rPr>
              <a:t>             </a:t>
            </a:r>
            <a:r>
              <a:rPr lang="en-US" sz="1000" dirty="0">
                <a:latin typeface="Andale Mono"/>
                <a:cs typeface="Andale Mono"/>
              </a:rPr>
              <a:t>[5.50, 0.50, 1951., </a:t>
            </a:r>
            <a:r>
              <a:rPr lang="en-US" sz="1000" dirty="0" smtClean="0">
                <a:latin typeface="Andale Mono"/>
                <a:cs typeface="Andale Mono"/>
              </a:rPr>
              <a:t>2013.</a:t>
            </a:r>
            <a:r>
              <a:rPr lang="en-US" sz="1000" dirty="0">
                <a:latin typeface="Andale Mono"/>
                <a:cs typeface="Andale Mono"/>
              </a:rPr>
              <a:t>],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</a:t>
            </a:r>
            <a:r>
              <a:rPr lang="en-US" sz="1000" dirty="0">
                <a:latin typeface="Andale Mono"/>
                <a:cs typeface="Andale Mono"/>
              </a:rPr>
              <a:t>[6.00, 0.50, 1901., 2013.],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</a:t>
            </a:r>
            <a:r>
              <a:rPr lang="en-US" sz="1000" dirty="0">
                <a:latin typeface="Andale Mono"/>
                <a:cs typeface="Andale Mono"/>
              </a:rPr>
              <a:t>[6.50, 1.00, 1901., 2013.]]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011755" y="3586043"/>
            <a:ext cx="818491" cy="501120"/>
          </a:xfrm>
          <a:prstGeom prst="rightArrow">
            <a:avLst/>
          </a:prstGeom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23586" y="1346378"/>
            <a:ext cx="47620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 smtClean="0"/>
              <a:t>First, a regional completeness analysis was performed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Source groups have been subsequently refined to account for spatial variability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Alternative methods (e.g. </a:t>
            </a:r>
            <a:r>
              <a:rPr lang="en-US" dirty="0" err="1" smtClean="0"/>
              <a:t>Stepp</a:t>
            </a:r>
            <a:r>
              <a:rPr lang="en-US" dirty="0" smtClean="0"/>
              <a:t>, 1997) were also tested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1421" y="1422019"/>
            <a:ext cx="3268980" cy="2615184"/>
            <a:chOff x="253997" y="1092070"/>
            <a:chExt cx="3268980" cy="2615184"/>
          </a:xfrm>
        </p:grpSpPr>
        <p:pic>
          <p:nvPicPr>
            <p:cNvPr id="4" name="Picture 3" descr="Compl_MT_Full_Ca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7" y="1092070"/>
              <a:ext cx="3268980" cy="2615184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613416" y="2522535"/>
              <a:ext cx="2805815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613416" y="2523316"/>
              <a:ext cx="14114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Regional Threshold</a:t>
              </a:r>
              <a:endPara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94355" y="1295523"/>
            <a:ext cx="1715797" cy="44347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SSA Full Catalogue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MFD – Seismicity Analysis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07471" y="1449131"/>
            <a:ext cx="3819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a </a:t>
            </a:r>
            <a:r>
              <a:rPr lang="en-US" b="1" dirty="0" smtClean="0">
                <a:solidFill>
                  <a:srgbClr val="3366FF"/>
                </a:solidFill>
              </a:rPr>
              <a:t>truncated </a:t>
            </a:r>
            <a:r>
              <a:rPr lang="en-US" b="1" dirty="0">
                <a:solidFill>
                  <a:srgbClr val="3366FF"/>
                </a:solidFill>
              </a:rPr>
              <a:t>Gutenberg- Richter </a:t>
            </a:r>
            <a:r>
              <a:rPr lang="en-US" dirty="0"/>
              <a:t>magnitude occurrence </a:t>
            </a:r>
            <a:r>
              <a:rPr lang="en-US" dirty="0" smtClean="0"/>
              <a:t>relation with</a:t>
            </a:r>
          </a:p>
          <a:p>
            <a:r>
              <a:rPr lang="en-US" dirty="0" err="1" smtClean="0"/>
              <a:t>Mw</a:t>
            </a:r>
            <a:r>
              <a:rPr lang="en-US" baseline="30000" dirty="0" err="1" smtClean="0"/>
              <a:t>min</a:t>
            </a:r>
            <a:r>
              <a:rPr lang="en-US" dirty="0" smtClean="0"/>
              <a:t> = 4.5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7317" y="1290376"/>
            <a:ext cx="3878627" cy="2615184"/>
            <a:chOff x="477317" y="1374427"/>
            <a:chExt cx="3878627" cy="2615184"/>
          </a:xfrm>
        </p:grpSpPr>
        <p:pic>
          <p:nvPicPr>
            <p:cNvPr id="11" name="Picture 10" descr="MFD_Fit_Full_Ca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964" y="1374427"/>
              <a:ext cx="3268980" cy="26151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585071" y="1623195"/>
              <a:ext cx="773439" cy="1978954"/>
            </a:xfrm>
            <a:prstGeom prst="rect">
              <a:avLst/>
            </a:prstGeom>
            <a:solidFill>
              <a:schemeClr val="bg1">
                <a:lumMod val="95000"/>
                <a:alpha val="3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77317" y="3492439"/>
              <a:ext cx="1715797" cy="44347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SSA Full Catalogue</a:t>
              </a:r>
              <a:endParaRPr lang="en-US" sz="1600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80056" y="3492439"/>
            <a:ext cx="3852946" cy="2615184"/>
            <a:chOff x="4355944" y="3573505"/>
            <a:chExt cx="3852946" cy="2615184"/>
          </a:xfrm>
        </p:grpSpPr>
        <p:pic>
          <p:nvPicPr>
            <p:cNvPr id="12" name="Picture 11" descr="MFD_Fit_Group_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910" y="3573505"/>
              <a:ext cx="3268980" cy="26151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444561" y="3825646"/>
              <a:ext cx="773439" cy="1978954"/>
            </a:xfrm>
            <a:prstGeom prst="rect">
              <a:avLst/>
            </a:prstGeom>
            <a:solidFill>
              <a:schemeClr val="bg1">
                <a:lumMod val="95000"/>
                <a:alpha val="3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5944" y="5704097"/>
              <a:ext cx="1715797" cy="44347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Source Group 4</a:t>
              </a:r>
              <a:endParaRPr lang="en-US" sz="1600" i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77317" y="4159573"/>
            <a:ext cx="4070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/>
              <a:t>strategy based on direct inversion </a:t>
            </a:r>
            <a:r>
              <a:rPr lang="en-US" dirty="0" smtClean="0"/>
              <a:t>of observed </a:t>
            </a:r>
            <a:r>
              <a:rPr lang="en-US" b="1" dirty="0" smtClean="0">
                <a:solidFill>
                  <a:srgbClr val="FF0000"/>
                </a:solidFill>
              </a:rPr>
              <a:t>incremental </a:t>
            </a:r>
            <a:r>
              <a:rPr lang="en-US" b="1" dirty="0">
                <a:solidFill>
                  <a:srgbClr val="FF0000"/>
                </a:solidFill>
              </a:rPr>
              <a:t>occurrences </a:t>
            </a:r>
            <a:r>
              <a:rPr lang="en-US" b="1" dirty="0" smtClean="0">
                <a:solidFill>
                  <a:srgbClr val="FF0000"/>
                </a:solidFill>
              </a:rPr>
              <a:t>rates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Not affected by data correlation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Bins of arbitrary width / completeness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Either 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 or </a:t>
            </a:r>
            <a:r>
              <a:rPr lang="en-US" dirty="0" err="1" smtClean="0"/>
              <a:t>Mw</a:t>
            </a:r>
            <a:r>
              <a:rPr lang="en-US" baseline="30000" dirty="0" err="1" smtClean="0"/>
              <a:t>max</a:t>
            </a:r>
            <a:r>
              <a:rPr lang="en-US" dirty="0" smtClean="0"/>
              <a:t> can be fixed</a:t>
            </a:r>
          </a:p>
          <a:p>
            <a:pPr marL="285750" indent="-285750">
              <a:buFont typeface="Wingdings" charset="2"/>
              <a:buChar char="²"/>
            </a:pP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38831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MFD – Seismicity Analysis</a:t>
            </a:r>
            <a:endParaRPr lang="en-US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332545"/>
              </p:ext>
            </p:extLst>
          </p:nvPr>
        </p:nvGraphicFramePr>
        <p:xfrm>
          <a:off x="1004853" y="3752057"/>
          <a:ext cx="6001112" cy="23418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00278"/>
                <a:gridCol w="1500278"/>
                <a:gridCol w="1500278"/>
                <a:gridCol w="1500278"/>
              </a:tblGrid>
              <a:tr h="3990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  <a:latin typeface="Liberation Sans"/>
                        </a:rPr>
                        <a:t>Group</a:t>
                      </a:r>
                      <a:endParaRPr lang="en-US" sz="1400" dirty="0">
                        <a:effectLst/>
                        <a:latin typeface="Liberation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effectLst/>
                          <a:latin typeface="Liberation Sans"/>
                        </a:rPr>
                        <a:t>Mw</a:t>
                      </a:r>
                      <a:r>
                        <a:rPr lang="en-US" sz="1400" baseline="30000" dirty="0" err="1" smtClean="0">
                          <a:effectLst/>
                          <a:latin typeface="Liberation Sans"/>
                        </a:rPr>
                        <a:t>max</a:t>
                      </a:r>
                      <a:endParaRPr lang="en-US" sz="1400" baseline="30000" dirty="0">
                        <a:effectLst/>
                        <a:latin typeface="Liberation Sans"/>
                      </a:endParaRPr>
                    </a:p>
                  </a:txBody>
                  <a:tcPr anchor="ctr"/>
                </a:tc>
              </a:tr>
              <a:tr h="3990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5.4629809325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1.0233537813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7.2</a:t>
                      </a:r>
                    </a:p>
                  </a:txBody>
                  <a:tcPr anchor="ctr"/>
                </a:tc>
              </a:tr>
              <a:tr h="26833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4.7012917208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0.9472904903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7.5</a:t>
                      </a:r>
                    </a:p>
                  </a:txBody>
                  <a:tcPr anchor="ctr"/>
                </a:tc>
              </a:tr>
              <a:tr h="32461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4.6964659876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1.0215313804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6.9</a:t>
                      </a:r>
                    </a:p>
                  </a:txBody>
                  <a:tcPr anchor="ctr"/>
                </a:tc>
              </a:tr>
              <a:tr h="26833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5.4566139474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1.0154006974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7.9</a:t>
                      </a:r>
                    </a:p>
                  </a:txBody>
                  <a:tcPr anchor="ctr"/>
                </a:tc>
              </a:tr>
              <a:tr h="26833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4.9062300341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0.9914650334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6.9</a:t>
                      </a:r>
                    </a:p>
                  </a:txBody>
                  <a:tcPr anchor="ctr"/>
                </a:tc>
              </a:tr>
              <a:tr h="26833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5.7370738808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1.1585298966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7.4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528584" y="3786618"/>
            <a:ext cx="1434181" cy="227472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6720850" y="4653026"/>
            <a:ext cx="630695" cy="58752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74278" y="4510199"/>
            <a:ext cx="159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Could be improved using strain models!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4853" y="1233153"/>
            <a:ext cx="68174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The b-values were kept constant within source groups, while the rates have been calibrated separately for </a:t>
            </a:r>
            <a:r>
              <a:rPr lang="en-US" dirty="0"/>
              <a:t>each source </a:t>
            </a:r>
            <a:r>
              <a:rPr lang="en-US" dirty="0" smtClean="0"/>
              <a:t>zone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Rates have been redistributed between overlapping layers by preserving the total balance of the zone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Maximum magnitude was defined based on the maximum observed magnitude for the zone, plus about 0.5 magnitude units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0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Logic Tree Implementation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1536364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- Introduction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8265" y="1334403"/>
            <a:ext cx="7227900" cy="4392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/>
              <a:t>Given the unfortunate lack of </a:t>
            </a:r>
            <a:r>
              <a:rPr lang="en-US" sz="2000" b="1" dirty="0" smtClean="0">
                <a:solidFill>
                  <a:srgbClr val="FF0000"/>
                </a:solidFill>
              </a:rPr>
              <a:t>calibration recordings</a:t>
            </a:r>
            <a:r>
              <a:rPr lang="en-US" sz="2000" dirty="0" smtClean="0"/>
              <a:t>, GMPE selection can only be made based on general considerations about:</a:t>
            </a:r>
          </a:p>
          <a:p>
            <a:pPr>
              <a:lnSpc>
                <a:spcPts val="2800"/>
              </a:lnSpc>
            </a:pPr>
            <a:endParaRPr lang="en-US" sz="2000" dirty="0"/>
          </a:p>
          <a:p>
            <a:pPr marL="342900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/>
              <a:t>The tectonic context of </a:t>
            </a:r>
            <a:r>
              <a:rPr lang="en-US" sz="2000" dirty="0" smtClean="0"/>
              <a:t>validity</a:t>
            </a:r>
            <a:endParaRPr lang="en-US" sz="2000" dirty="0"/>
          </a:p>
          <a:p>
            <a:pPr marL="342900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Type </a:t>
            </a:r>
            <a:r>
              <a:rPr lang="en-US" sz="2000" dirty="0"/>
              <a:t>and quality of data used for </a:t>
            </a:r>
            <a:r>
              <a:rPr lang="en-US" sz="2000" dirty="0" smtClean="0"/>
              <a:t>calibration</a:t>
            </a:r>
          </a:p>
          <a:p>
            <a:pPr marL="342900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Suitability </a:t>
            </a:r>
            <a:r>
              <a:rPr lang="en-US" sz="2000" dirty="0"/>
              <a:t>of the functional form </a:t>
            </a:r>
          </a:p>
          <a:p>
            <a:pPr>
              <a:lnSpc>
                <a:spcPts val="2800"/>
              </a:lnSpc>
            </a:pPr>
            <a:r>
              <a:rPr lang="en-US" sz="2000" dirty="0" smtClean="0"/>
              <a:t> </a:t>
            </a:r>
          </a:p>
          <a:p>
            <a:pPr>
              <a:lnSpc>
                <a:spcPts val="2800"/>
              </a:lnSpc>
            </a:pPr>
            <a:r>
              <a:rPr lang="en-US" sz="2000" dirty="0" smtClean="0"/>
              <a:t>However, African regions </a:t>
            </a:r>
            <a:r>
              <a:rPr lang="en-US" sz="2000" dirty="0"/>
              <a:t>interested by the rift system are in </a:t>
            </a:r>
            <a:r>
              <a:rPr lang="en-US" sz="2000" dirty="0" smtClean="0"/>
              <a:t>a quite peculiar </a:t>
            </a:r>
            <a:r>
              <a:rPr lang="en-US" sz="2000" dirty="0" err="1"/>
              <a:t>seismotectonic</a:t>
            </a:r>
            <a:r>
              <a:rPr lang="en-US" sz="2000" dirty="0"/>
              <a:t> </a:t>
            </a:r>
            <a:r>
              <a:rPr lang="en-US" sz="2000" dirty="0" smtClean="0"/>
              <a:t>setting</a:t>
            </a:r>
          </a:p>
          <a:p>
            <a:pPr>
              <a:lnSpc>
                <a:spcPts val="2800"/>
              </a:lnSpc>
            </a:pPr>
            <a:endParaRPr lang="en-US" sz="2000" dirty="0"/>
          </a:p>
          <a:p>
            <a:pPr>
              <a:lnSpc>
                <a:spcPts val="2800"/>
              </a:lnSpc>
            </a:pPr>
            <a:r>
              <a:rPr lang="en-US" sz="2000" dirty="0" smtClean="0"/>
              <a:t>Seismicity can </a:t>
            </a:r>
            <a:r>
              <a:rPr lang="en-US" sz="2000" dirty="0"/>
              <a:t>hardly be classified as just </a:t>
            </a:r>
            <a:r>
              <a:rPr lang="en-US" sz="2000" dirty="0" smtClean="0"/>
              <a:t>of stable </a:t>
            </a:r>
            <a:r>
              <a:rPr lang="en-US" sz="2000" dirty="0"/>
              <a:t>continental or active shallow </a:t>
            </a:r>
            <a:r>
              <a:rPr lang="en-US" sz="2000" dirty="0" smtClean="0"/>
              <a:t>type, but </a:t>
            </a:r>
            <a:r>
              <a:rPr lang="en-US" sz="2000" b="1" dirty="0" smtClean="0">
                <a:solidFill>
                  <a:srgbClr val="3366FF"/>
                </a:solidFill>
              </a:rPr>
              <a:t>hybrid behavior</a:t>
            </a:r>
            <a:r>
              <a:rPr lang="en-US" sz="2000" dirty="0" smtClean="0"/>
              <a:t> might be expected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2393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– Weighting Strategy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51384" y="1964019"/>
            <a:ext cx="5912464" cy="1200329"/>
            <a:chOff x="892050" y="1193284"/>
            <a:chExt cx="5912464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892050" y="1193284"/>
              <a:ext cx="29534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3366FF"/>
                  </a:solidFill>
                </a:rPr>
                <a:t>Chiou</a:t>
              </a:r>
              <a:r>
                <a:rPr lang="da-DK" dirty="0" smtClean="0">
                  <a:solidFill>
                    <a:srgbClr val="3366FF"/>
                  </a:solidFill>
                </a:rPr>
                <a:t> &amp; Youngs </a:t>
              </a:r>
              <a:r>
                <a:rPr lang="da-DK" dirty="0">
                  <a:solidFill>
                    <a:srgbClr val="3366FF"/>
                  </a:solidFill>
                </a:rPr>
                <a:t>(</a:t>
              </a:r>
              <a:r>
                <a:rPr lang="da-DK" dirty="0" smtClean="0">
                  <a:solidFill>
                    <a:srgbClr val="3366FF"/>
                  </a:solidFill>
                </a:rPr>
                <a:t>2014)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008000"/>
                  </a:solidFill>
                </a:rPr>
                <a:t>Akkar</a:t>
              </a:r>
              <a:r>
                <a:rPr lang="da-DK" dirty="0" smtClean="0">
                  <a:solidFill>
                    <a:srgbClr val="008000"/>
                  </a:solidFill>
                </a:rPr>
                <a:t> et al. </a:t>
              </a:r>
              <a:r>
                <a:rPr lang="da-DK" dirty="0">
                  <a:solidFill>
                    <a:srgbClr val="008000"/>
                  </a:solidFill>
                </a:rPr>
                <a:t>(2014) </a:t>
              </a:r>
              <a:endParaRPr lang="da-DK" dirty="0" smtClean="0">
                <a:solidFill>
                  <a:srgbClr val="008000"/>
                </a:solidFill>
              </a:endParaRP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smtClean="0">
                  <a:solidFill>
                    <a:srgbClr val="FF0000"/>
                  </a:solidFill>
                </a:rPr>
                <a:t>Atkinson &amp; </a:t>
              </a:r>
              <a:r>
                <a:rPr lang="da-DK" dirty="0" err="1" smtClean="0">
                  <a:solidFill>
                    <a:srgbClr val="FF0000"/>
                  </a:solidFill>
                </a:rPr>
                <a:t>Boore</a:t>
              </a:r>
              <a:r>
                <a:rPr lang="da-DK" dirty="0" smtClean="0">
                  <a:solidFill>
                    <a:srgbClr val="FF0000"/>
                  </a:solidFill>
                </a:rPr>
                <a:t> </a:t>
              </a:r>
              <a:r>
                <a:rPr lang="da-DK" dirty="0">
                  <a:solidFill>
                    <a:srgbClr val="FF0000"/>
                  </a:solidFill>
                </a:rPr>
                <a:t>(</a:t>
              </a:r>
              <a:r>
                <a:rPr lang="da-DK" dirty="0" smtClean="0">
                  <a:solidFill>
                    <a:srgbClr val="FF0000"/>
                  </a:solidFill>
                </a:rPr>
                <a:t>2006) 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Pezeshk</a:t>
              </a:r>
              <a:r>
                <a:rPr lang="da-DK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 et al. </a:t>
              </a:r>
              <a:r>
                <a:rPr lang="da-DK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(</a:t>
              </a:r>
              <a:r>
                <a:rPr lang="da-DK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2011)</a:t>
              </a:r>
              <a:endParaRPr lang="da-DK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67867" y="1385234"/>
              <a:ext cx="2369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 smtClean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Active </a:t>
              </a:r>
              <a:r>
                <a:rPr lang="da-DK" dirty="0" err="1" smtClean="0">
                  <a:solidFill>
                    <a:schemeClr val="accent3"/>
                  </a:solidFill>
                </a:rPr>
                <a:t>Shallow</a:t>
              </a:r>
              <a:r>
                <a:rPr lang="da-DK" dirty="0" smtClean="0">
                  <a:solidFill>
                    <a:schemeClr val="accent3"/>
                  </a:solidFill>
                </a:rPr>
                <a:t>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67867" y="1863299"/>
              <a:ext cx="27366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Stable Continental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827823" y="1294004"/>
              <a:ext cx="155113" cy="464720"/>
              <a:chOff x="6579623" y="1193284"/>
              <a:chExt cx="185217" cy="31765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3830283" y="1825621"/>
              <a:ext cx="155113" cy="464720"/>
              <a:chOff x="6579623" y="1193284"/>
              <a:chExt cx="185217" cy="31765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 descr="GMPE_Weigh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73" y="4213177"/>
            <a:ext cx="6278027" cy="20238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9326" y="1283299"/>
            <a:ext cx="6858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We have selected four suitable GMPEs, two per </a:t>
            </a:r>
            <a:r>
              <a:rPr lang="en-US" dirty="0" err="1" smtClean="0"/>
              <a:t>seismotectonic</a:t>
            </a:r>
            <a:r>
              <a:rPr lang="en-US" dirty="0" smtClean="0"/>
              <a:t> setting: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23956" y="3419821"/>
            <a:ext cx="687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Four main tectonic categories have then been identified, which allows the assignment of different </a:t>
            </a:r>
            <a:r>
              <a:rPr lang="en-US" b="1" dirty="0" smtClean="0">
                <a:solidFill>
                  <a:srgbClr val="FF0000"/>
                </a:solidFill>
              </a:rPr>
              <a:t>weight combinations</a:t>
            </a:r>
            <a:r>
              <a:rPr lang="en-US" dirty="0" smtClean="0"/>
              <a:t> to the GMPEs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33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– Mapping GM Variability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82624" y="1239054"/>
            <a:ext cx="4212923" cy="3607037"/>
            <a:chOff x="293077" y="2575194"/>
            <a:chExt cx="4212923" cy="3607037"/>
          </a:xfrm>
        </p:grpSpPr>
        <p:sp>
          <p:nvSpPr>
            <p:cNvPr id="6" name="Rectangle 5"/>
            <p:cNvSpPr/>
            <p:nvPr/>
          </p:nvSpPr>
          <p:spPr>
            <a:xfrm>
              <a:off x="293077" y="2575194"/>
              <a:ext cx="4212923" cy="36070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3"/>
            <p:cNvSpPr txBox="1">
              <a:spLocks/>
            </p:cNvSpPr>
            <p:nvPr/>
          </p:nvSpPr>
          <p:spPr>
            <a:xfrm>
              <a:off x="523593" y="2686879"/>
              <a:ext cx="3845966" cy="435103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lang="en-GB" sz="4400" b="1" kern="1200" dirty="0">
                  <a:solidFill>
                    <a:srgbClr val="554741"/>
                  </a:solidFill>
                  <a:latin typeface="+mj-lt"/>
                  <a:ea typeface="ＭＳ Ｐゴシック" charset="0"/>
                  <a:cs typeface="TitilliumText22L X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b="0" dirty="0" smtClean="0"/>
                <a:t>Distance Scaling</a:t>
              </a:r>
              <a:endParaRPr lang="en-US" sz="2800" b="0" dirty="0"/>
            </a:p>
          </p:txBody>
        </p:sp>
        <p:pic>
          <p:nvPicPr>
            <p:cNvPr id="2" name="Picture 1" descr="gmpe_dis_imt_se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71" y="3195129"/>
              <a:ext cx="4101084" cy="294802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657039" y="2578656"/>
            <a:ext cx="4203653" cy="3607037"/>
            <a:chOff x="4657039" y="2578656"/>
            <a:chExt cx="4203653" cy="3607037"/>
          </a:xfrm>
        </p:grpSpPr>
        <p:sp>
          <p:nvSpPr>
            <p:cNvPr id="7" name="Rectangle 6"/>
            <p:cNvSpPr/>
            <p:nvPr/>
          </p:nvSpPr>
          <p:spPr>
            <a:xfrm>
              <a:off x="4657039" y="2578656"/>
              <a:ext cx="4203653" cy="36070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3"/>
            <p:cNvSpPr txBox="1">
              <a:spLocks/>
            </p:cNvSpPr>
            <p:nvPr/>
          </p:nvSpPr>
          <p:spPr>
            <a:xfrm>
              <a:off x="4770744" y="2695209"/>
              <a:ext cx="3845966" cy="435103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lang="en-GB" sz="4400" b="1" kern="1200" dirty="0">
                  <a:solidFill>
                    <a:srgbClr val="554741"/>
                  </a:solidFill>
                  <a:latin typeface="+mj-lt"/>
                  <a:ea typeface="ＭＳ Ｐゴシック" charset="0"/>
                  <a:cs typeface="TitilliumText22L X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b="0" dirty="0" smtClean="0"/>
                <a:t>Magnitude Scaling</a:t>
              </a:r>
              <a:endParaRPr lang="en-US" sz="2800" b="0" dirty="0"/>
            </a:p>
          </p:txBody>
        </p:sp>
        <p:pic>
          <p:nvPicPr>
            <p:cNvPr id="11" name="Picture 10" descr="gmpe_mag_imt_se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910" y="3180596"/>
              <a:ext cx="4071366" cy="2942082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5106769" y="1239054"/>
            <a:ext cx="3386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selection was performed with the goal of best representing the </a:t>
            </a:r>
            <a:r>
              <a:rPr lang="en-US" b="1" dirty="0" smtClean="0">
                <a:solidFill>
                  <a:srgbClr val="FF0000"/>
                </a:solidFill>
              </a:rPr>
              <a:t>epistemic variability </a:t>
            </a:r>
            <a:r>
              <a:rPr lang="en-US" dirty="0" smtClean="0"/>
              <a:t>of the ground motion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0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pe_spectra_s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69" y="1301050"/>
            <a:ext cx="5973318" cy="477271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– Comparing Spectra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157961" y="1218240"/>
            <a:ext cx="6453826" cy="864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157961" y="1226880"/>
            <a:ext cx="0" cy="49064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7611523" y="1062639"/>
            <a:ext cx="1171566" cy="3284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/>
              <a:t>Distance (</a:t>
            </a:r>
            <a:r>
              <a:rPr lang="en-US" sz="1400" dirty="0" err="1" smtClean="0"/>
              <a:t>rjb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70740" y="5664639"/>
            <a:ext cx="987221" cy="32848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Magnitude</a:t>
            </a:r>
            <a:endParaRPr lang="en-US" sz="1800" dirty="0"/>
          </a:p>
        </p:txBody>
      </p:sp>
      <p:pic>
        <p:nvPicPr>
          <p:cNvPr id="8" name="Picture 7" descr="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94" y="1609938"/>
            <a:ext cx="1520546" cy="7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Source Parameter Uncertainty - Regionalization</a:t>
            </a:r>
            <a:endParaRPr lang="en-US" dirty="0"/>
          </a:p>
        </p:txBody>
      </p:sp>
      <p:pic>
        <p:nvPicPr>
          <p:cNvPr id="4" name="Picture 3" descr="source_logic_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78" y="1120033"/>
            <a:ext cx="5821113" cy="5103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4142" y="4499711"/>
            <a:ext cx="41305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 only considered uncertainty on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baseline="30000" dirty="0" err="1" smtClean="0">
                <a:solidFill>
                  <a:schemeClr val="bg1">
                    <a:lumMod val="50000"/>
                  </a:schemeClr>
                </a:solidFill>
              </a:rPr>
              <a:t>max</a:t>
            </a:r>
            <a:endParaRPr lang="en-US" sz="1600" baseline="30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What about other sources of uncertainty?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13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282" y="1456617"/>
            <a:ext cx="5579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East African Rift System </a:t>
            </a:r>
            <a:r>
              <a:rPr lang="en-US" dirty="0"/>
              <a:t>(EARS) is the major active tectonic feature of the </a:t>
            </a:r>
            <a:r>
              <a:rPr lang="en-US" b="1" dirty="0">
                <a:solidFill>
                  <a:srgbClr val="3366FF"/>
                </a:solidFill>
              </a:rPr>
              <a:t>Sub-Saharan Africa</a:t>
            </a:r>
            <a:r>
              <a:rPr lang="en-US" dirty="0"/>
              <a:t> (SSA) </a:t>
            </a:r>
            <a:r>
              <a:rPr lang="en-US" dirty="0" smtClean="0"/>
              <a:t>region</a:t>
            </a:r>
            <a:endParaRPr lang="en-US" dirty="0"/>
          </a:p>
          <a:p>
            <a:endParaRPr lang="en-US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Several past large earthquakes caused a non-negligible level of damage</a:t>
            </a:r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A reliable risk assessment is therefore essential, which requires a state-of-art hazard assessment for the region</a:t>
            </a:r>
            <a:endParaRPr lang="en-US" dirty="0"/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/>
              <a:t>We propose </a:t>
            </a:r>
            <a:r>
              <a:rPr lang="en-US" dirty="0" smtClean="0"/>
              <a:t>an new </a:t>
            </a:r>
            <a:r>
              <a:rPr lang="en-US" b="1" dirty="0" smtClean="0">
                <a:solidFill>
                  <a:srgbClr val="008000"/>
                </a:solidFill>
              </a:rPr>
              <a:t>probabilistic </a:t>
            </a:r>
            <a:r>
              <a:rPr lang="en-US" b="1" dirty="0">
                <a:solidFill>
                  <a:srgbClr val="008000"/>
                </a:solidFill>
              </a:rPr>
              <a:t>seismic hazard model</a:t>
            </a:r>
            <a:r>
              <a:rPr lang="en-US" dirty="0"/>
              <a:t> for </a:t>
            </a:r>
            <a:r>
              <a:rPr lang="en-US" dirty="0" smtClean="0"/>
              <a:t>SSA based </a:t>
            </a:r>
            <a:r>
              <a:rPr lang="en-US" dirty="0"/>
              <a:t>on </a:t>
            </a:r>
            <a:r>
              <a:rPr lang="en-US" dirty="0" smtClean="0"/>
              <a:t>the </a:t>
            </a:r>
            <a:r>
              <a:rPr lang="en-US" dirty="0"/>
              <a:t>most recent and up to date </a:t>
            </a:r>
            <a:r>
              <a:rPr lang="en-US" dirty="0" smtClean="0"/>
              <a:t>available information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Introduction</a:t>
            </a:r>
            <a:endParaRPr lang="en-US" dirty="0"/>
          </a:p>
        </p:txBody>
      </p:sp>
      <p:pic>
        <p:nvPicPr>
          <p:cNvPr id="4" name="Picture 3" descr="tecton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82" y="1381955"/>
            <a:ext cx="2829185" cy="40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5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PSHA Results using </a:t>
            </a:r>
            <a:r>
              <a:rPr lang="en-US" sz="4000" b="0" dirty="0" err="1" smtClean="0"/>
              <a:t>OpenQuake</a:t>
            </a:r>
            <a:r>
              <a:rPr lang="en-US" sz="4000" b="0" dirty="0" smtClean="0"/>
              <a:t> Engine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2004206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9725" y="1262461"/>
            <a:ext cx="71032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Sub-Saharan Africa Hazard model has been calculated for:</a:t>
            </a:r>
          </a:p>
          <a:p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2722 sites (about 50km resolution), </a:t>
            </a:r>
            <a:r>
              <a:rPr lang="en-US" dirty="0"/>
              <a:t>192426 </a:t>
            </a:r>
            <a:r>
              <a:rPr lang="en-US" dirty="0" smtClean="0"/>
              <a:t>ruptures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2% and 10% </a:t>
            </a:r>
            <a:r>
              <a:rPr lang="en-US" dirty="0" err="1" smtClean="0"/>
              <a:t>PoE</a:t>
            </a:r>
            <a:r>
              <a:rPr lang="en-US" dirty="0" smtClean="0"/>
              <a:t> in 50 Years (R.P. of 2474 and 474 years, respectively)</a:t>
            </a:r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Outputs: hazard curves, uniform hazard spectra (UHS), hazard maps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Spectral periods: PGA, 0.05</a:t>
            </a:r>
            <a:r>
              <a:rPr lang="en-US" i="1" dirty="0"/>
              <a:t>s</a:t>
            </a:r>
            <a:r>
              <a:rPr lang="en-US" dirty="0"/>
              <a:t>, 0.1</a:t>
            </a:r>
            <a:r>
              <a:rPr lang="en-US" i="1" dirty="0"/>
              <a:t>s</a:t>
            </a:r>
            <a:r>
              <a:rPr lang="en-US" dirty="0"/>
              <a:t>, 0.2</a:t>
            </a:r>
            <a:r>
              <a:rPr lang="en-US" i="1" dirty="0"/>
              <a:t>s</a:t>
            </a:r>
            <a:r>
              <a:rPr lang="en-US" dirty="0"/>
              <a:t>, 0.5</a:t>
            </a:r>
            <a:r>
              <a:rPr lang="en-US" i="1" dirty="0"/>
              <a:t>s</a:t>
            </a:r>
            <a:r>
              <a:rPr lang="en-US" dirty="0"/>
              <a:t>, 1</a:t>
            </a:r>
            <a:r>
              <a:rPr lang="en-US" i="1" dirty="0"/>
              <a:t>s </a:t>
            </a:r>
            <a:r>
              <a:rPr lang="en-US" dirty="0"/>
              <a:t>and </a:t>
            </a:r>
            <a:r>
              <a:rPr lang="en-US" dirty="0" smtClean="0"/>
              <a:t>2s</a:t>
            </a:r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Statistic: mean hazard and percentiles (0.15, 0.5 and 0.85)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Rock reference conditions (Vs</a:t>
            </a:r>
            <a:r>
              <a:rPr lang="en-US" baseline="30000" dirty="0"/>
              <a:t>30</a:t>
            </a:r>
            <a:r>
              <a:rPr lang="en-US" dirty="0"/>
              <a:t>=600m/s); no site-specific </a:t>
            </a:r>
            <a:r>
              <a:rPr lang="en-US" dirty="0" smtClean="0"/>
              <a:t>response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Calculation Using </a:t>
            </a:r>
            <a:r>
              <a:rPr lang="en-US" dirty="0" err="1" smtClean="0">
                <a:cs typeface="Calibri"/>
              </a:rPr>
              <a:t>OpenQuake</a:t>
            </a:r>
            <a:endParaRPr lang="en-US" dirty="0"/>
          </a:p>
        </p:txBody>
      </p:sp>
      <p:pic>
        <p:nvPicPr>
          <p:cNvPr id="9" name="Picture 8" descr="tm40-whirlwi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02" y="3920145"/>
            <a:ext cx="3156053" cy="1948862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608332" y="3847784"/>
            <a:ext cx="1845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6.3 hours on 256 cores</a:t>
            </a:r>
          </a:p>
        </p:txBody>
      </p:sp>
    </p:spTree>
    <p:extLst>
      <p:ext uri="{BB962C8B-B14F-4D97-AF65-F5344CB8AC3E}">
        <p14:creationId xmlns:p14="http://schemas.microsoft.com/office/powerpoint/2010/main" val="2122097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zard_map-mean-0.1-SA(0.2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86" y="2191104"/>
            <a:ext cx="3238195" cy="3047025"/>
          </a:xfrm>
          <a:prstGeom prst="rect">
            <a:avLst/>
          </a:prstGeom>
        </p:spPr>
      </p:pic>
      <p:pic>
        <p:nvPicPr>
          <p:cNvPr id="12" name="Picture 11" descr="Bujumbura_HC_Perio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57" y="3697065"/>
            <a:ext cx="2514600" cy="2514600"/>
          </a:xfrm>
          <a:prstGeom prst="rect">
            <a:avLst/>
          </a:prstGeom>
        </p:spPr>
      </p:pic>
      <p:pic>
        <p:nvPicPr>
          <p:cNvPr id="11" name="Picture 10" descr="Nairobi_HC_Perio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57" y="1182465"/>
            <a:ext cx="2514600" cy="2514600"/>
          </a:xfrm>
          <a:prstGeom prst="rect">
            <a:avLst/>
          </a:prstGeom>
        </p:spPr>
      </p:pic>
      <p:pic>
        <p:nvPicPr>
          <p:cNvPr id="10" name="Picture 9" descr="Kampala_HC_Perio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8" y="3640757"/>
            <a:ext cx="2514600" cy="2514600"/>
          </a:xfrm>
          <a:prstGeom prst="rect">
            <a:avLst/>
          </a:prstGeom>
        </p:spPr>
      </p:pic>
      <p:pic>
        <p:nvPicPr>
          <p:cNvPr id="9" name="Picture 8" descr="AddisAbaba_HC_Perio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8" y="1182465"/>
            <a:ext cx="2514600" cy="2514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Curves @ African Capitals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7" idx="3"/>
          </p:cNvCxnSpPr>
          <p:nvPr/>
        </p:nvCxnSpPr>
        <p:spPr>
          <a:xfrm>
            <a:off x="3010034" y="1339986"/>
            <a:ext cx="1552302" cy="14027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1"/>
          </p:cNvCxnSpPr>
          <p:nvPr/>
        </p:nvCxnSpPr>
        <p:spPr>
          <a:xfrm flipH="1">
            <a:off x="4436395" y="1333159"/>
            <a:ext cx="1748959" cy="17800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97010" y="1144739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Ethiopia</a:t>
            </a:r>
            <a:endParaRPr lang="en-US" sz="1600" i="1" dirty="0"/>
          </a:p>
        </p:txBody>
      </p:sp>
      <p:sp>
        <p:nvSpPr>
          <p:cNvPr id="18" name="Rectangle 17"/>
          <p:cNvSpPr/>
          <p:nvPr/>
        </p:nvSpPr>
        <p:spPr>
          <a:xfrm>
            <a:off x="6185354" y="1137912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Kenya</a:t>
            </a:r>
            <a:endParaRPr lang="en-US" sz="1600" i="1" dirty="0"/>
          </a:p>
        </p:txBody>
      </p:sp>
      <p:sp>
        <p:nvSpPr>
          <p:cNvPr id="19" name="Rectangle 18"/>
          <p:cNvSpPr/>
          <p:nvPr/>
        </p:nvSpPr>
        <p:spPr>
          <a:xfrm>
            <a:off x="2097010" y="3732339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Uganda</a:t>
            </a:r>
            <a:endParaRPr lang="en-US" sz="1600" i="1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948295" y="3113165"/>
            <a:ext cx="1285242" cy="8201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5" idx="1"/>
          </p:cNvCxnSpPr>
          <p:nvPr/>
        </p:nvCxnSpPr>
        <p:spPr>
          <a:xfrm flipH="1" flipV="1">
            <a:off x="4162983" y="3407256"/>
            <a:ext cx="2022371" cy="5203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85354" y="3732339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Burundi</a:t>
            </a:r>
            <a:endParaRPr lang="en-US" sz="16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3253845" y="5368749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34985" y="1973525"/>
            <a:ext cx="1965022" cy="858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79479" y="1982106"/>
            <a:ext cx="1965022" cy="858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79479" y="4485575"/>
            <a:ext cx="1965022" cy="858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4985" y="4416930"/>
            <a:ext cx="1965022" cy="858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97616" y="4565968"/>
            <a:ext cx="77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30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mpala_U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" y="4271138"/>
            <a:ext cx="2766060" cy="2011680"/>
          </a:xfrm>
          <a:prstGeom prst="rect">
            <a:avLst/>
          </a:prstGeom>
        </p:spPr>
      </p:pic>
      <p:pic>
        <p:nvPicPr>
          <p:cNvPr id="6" name="Picture 5" descr="Bujumbura_UH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67" y="4271138"/>
            <a:ext cx="2766060" cy="2011680"/>
          </a:xfrm>
          <a:prstGeom prst="rect">
            <a:avLst/>
          </a:prstGeom>
        </p:spPr>
      </p:pic>
      <p:pic>
        <p:nvPicPr>
          <p:cNvPr id="5" name="Picture 4" descr="Nairobi_UH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67" y="1343178"/>
            <a:ext cx="2766060" cy="2011680"/>
          </a:xfrm>
          <a:prstGeom prst="rect">
            <a:avLst/>
          </a:prstGeom>
        </p:spPr>
      </p:pic>
      <p:pic>
        <p:nvPicPr>
          <p:cNvPr id="3" name="Picture 2" descr="AddisAbaba_UH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" y="1463452"/>
            <a:ext cx="2766060" cy="2011680"/>
          </a:xfrm>
          <a:prstGeom prst="rect">
            <a:avLst/>
          </a:prstGeom>
        </p:spPr>
      </p:pic>
      <p:pic>
        <p:nvPicPr>
          <p:cNvPr id="21" name="Picture 20" descr="hazard_map-mean-0.1-SA(0.2)_1029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72" y="2319819"/>
            <a:ext cx="3238195" cy="30470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Uniform Hazard Spectra @ African Capitals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7" idx="3"/>
          </p:cNvCxnSpPr>
          <p:nvPr/>
        </p:nvCxnSpPr>
        <p:spPr>
          <a:xfrm>
            <a:off x="3045314" y="1592276"/>
            <a:ext cx="1552302" cy="13422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1"/>
          </p:cNvCxnSpPr>
          <p:nvPr/>
        </p:nvCxnSpPr>
        <p:spPr>
          <a:xfrm flipH="1">
            <a:off x="4470638" y="1592276"/>
            <a:ext cx="1743028" cy="16644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32290" y="1397029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Ethiopia</a:t>
            </a:r>
            <a:endParaRPr lang="en-US" sz="1600" i="1" dirty="0"/>
          </a:p>
        </p:txBody>
      </p:sp>
      <p:sp>
        <p:nvSpPr>
          <p:cNvPr id="18" name="Rectangle 17"/>
          <p:cNvSpPr/>
          <p:nvPr/>
        </p:nvSpPr>
        <p:spPr>
          <a:xfrm>
            <a:off x="6213666" y="1397029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Kenya</a:t>
            </a:r>
            <a:endParaRPr lang="en-US" sz="1600" i="1" dirty="0"/>
          </a:p>
        </p:txBody>
      </p:sp>
      <p:sp>
        <p:nvSpPr>
          <p:cNvPr id="19" name="Rectangle 18"/>
          <p:cNvSpPr/>
          <p:nvPr/>
        </p:nvSpPr>
        <p:spPr>
          <a:xfrm>
            <a:off x="2132290" y="4335387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Uganda</a:t>
            </a:r>
            <a:endParaRPr lang="en-US" sz="1600" i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2983575" y="3236632"/>
            <a:ext cx="1285242" cy="1294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5" idx="1"/>
          </p:cNvCxnSpPr>
          <p:nvPr/>
        </p:nvCxnSpPr>
        <p:spPr>
          <a:xfrm flipH="1" flipV="1">
            <a:off x="4170308" y="3526604"/>
            <a:ext cx="2043358" cy="9646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213666" y="4295978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Burundi</a:t>
            </a:r>
            <a:endParaRPr lang="en-US" sz="16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3289125" y="5492215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97616" y="4643193"/>
            <a:ext cx="77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52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238" y="1509653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317" y="1509653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2%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Maps @ PGA</a:t>
            </a:r>
            <a:endParaRPr lang="en-US" dirty="0"/>
          </a:p>
        </p:txBody>
      </p:sp>
      <p:pic>
        <p:nvPicPr>
          <p:cNvPr id="7" name="Picture 6" descr="hazard_map-mean-0.1-PGA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8" y="1879169"/>
            <a:ext cx="4047744" cy="3867302"/>
          </a:xfrm>
          <a:prstGeom prst="rect">
            <a:avLst/>
          </a:prstGeom>
        </p:spPr>
      </p:pic>
      <p:pic>
        <p:nvPicPr>
          <p:cNvPr id="8" name="Picture 7" descr="hazard_map-mean-0.02-PGA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9" y="1879169"/>
            <a:ext cx="4047744" cy="38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1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238" y="1509653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317" y="1509653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2%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Maps @ 0.05s</a:t>
            </a:r>
            <a:endParaRPr lang="en-US" dirty="0"/>
          </a:p>
        </p:txBody>
      </p:sp>
      <p:pic>
        <p:nvPicPr>
          <p:cNvPr id="7" name="Picture 6" descr="hazard_map-mean-0.1-SA(0.05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8" y="1879289"/>
            <a:ext cx="4042867" cy="3867302"/>
          </a:xfrm>
          <a:prstGeom prst="rect">
            <a:avLst/>
          </a:prstGeom>
        </p:spPr>
      </p:pic>
      <p:pic>
        <p:nvPicPr>
          <p:cNvPr id="8" name="Picture 7" descr="hazard_map-mean-0.02-SA(0.05)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9" y="1937810"/>
            <a:ext cx="4047744" cy="38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1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238" y="1518412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317" y="1518412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2%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Maps @ 0.2s</a:t>
            </a:r>
            <a:endParaRPr lang="en-US" dirty="0"/>
          </a:p>
        </p:txBody>
      </p:sp>
      <p:pic>
        <p:nvPicPr>
          <p:cNvPr id="7" name="Picture 6" descr="hazard_map-mean-0.1-SA(0.2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8" y="1883486"/>
            <a:ext cx="4047744" cy="3867302"/>
          </a:xfrm>
          <a:prstGeom prst="rect">
            <a:avLst/>
          </a:prstGeom>
        </p:spPr>
      </p:pic>
      <p:pic>
        <p:nvPicPr>
          <p:cNvPr id="8" name="Picture 7" descr="hazard_map-mean-0.02-SA(0.2)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9" y="1942007"/>
            <a:ext cx="4047744" cy="38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1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238" y="1527171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317" y="1527171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2%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Maps @ 1s</a:t>
            </a:r>
            <a:endParaRPr lang="en-US" dirty="0"/>
          </a:p>
        </p:txBody>
      </p:sp>
      <p:pic>
        <p:nvPicPr>
          <p:cNvPr id="2" name="Picture 1" descr="hazard_map-mean-0.1-SA(1.0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8" y="1953555"/>
            <a:ext cx="4120896" cy="3808781"/>
          </a:xfrm>
          <a:prstGeom prst="rect">
            <a:avLst/>
          </a:prstGeom>
        </p:spPr>
      </p:pic>
      <p:pic>
        <p:nvPicPr>
          <p:cNvPr id="3" name="Picture 2" descr="hazard_map-mean-0.02-SA(1.0)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9" y="1953555"/>
            <a:ext cx="4047744" cy="38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71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830" y="1277224"/>
            <a:ext cx="7884514" cy="331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 smtClean="0"/>
              <a:t>Although SSA </a:t>
            </a:r>
            <a:r>
              <a:rPr lang="en-US" dirty="0"/>
              <a:t>Hazard model has been finalized, </a:t>
            </a:r>
            <a:r>
              <a:rPr lang="en-US" dirty="0" smtClean="0"/>
              <a:t>several </a:t>
            </a:r>
            <a:r>
              <a:rPr lang="en-US" dirty="0"/>
              <a:t>issues still remain </a:t>
            </a:r>
            <a:r>
              <a:rPr lang="en-US" dirty="0" smtClean="0"/>
              <a:t>open…</a:t>
            </a:r>
            <a:endParaRPr lang="en-US" dirty="0"/>
          </a:p>
          <a:p>
            <a:pPr>
              <a:lnSpc>
                <a:spcPts val="2800"/>
              </a:lnSpc>
            </a:pPr>
            <a:endParaRPr lang="en-US" dirty="0" smtClean="0">
              <a:solidFill>
                <a:schemeClr val="accent2"/>
              </a:solidFill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solidFill>
                  <a:schemeClr val="accent2"/>
                </a:solidFill>
              </a:rPr>
              <a:t>Missing PSHA Model Components:</a:t>
            </a:r>
            <a:endParaRPr lang="en-US" dirty="0" smtClean="0"/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Fault Models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Information is fragmented; how to proceed?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Strain Rates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Strain model already available, but not used so far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Strong Motion Data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err="1" smtClean="0"/>
              <a:t>AfricaArray</a:t>
            </a:r>
            <a:r>
              <a:rPr lang="en-US" dirty="0" smtClean="0"/>
              <a:t>, IRIS?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Alternative Seismicity Models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Smoothed Seismicity?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Disaggregation Scenario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Focusing on </a:t>
            </a:r>
            <a:r>
              <a:rPr lang="en-US" dirty="0"/>
              <a:t>m</a:t>
            </a:r>
            <a:r>
              <a:rPr lang="en-US" dirty="0" smtClean="0"/>
              <a:t>ajor cities? Ongoing…..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Site-specific response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Possible microzonation studies?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Moving Forward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063374" y="4985830"/>
            <a:ext cx="2861777" cy="8666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</a:t>
            </a:r>
            <a:r>
              <a:rPr lang="en-US" sz="2000" b="1" dirty="0" smtClean="0"/>
              <a:t>ood </a:t>
            </a:r>
            <a:r>
              <a:rPr lang="en-US" sz="2000" b="1" dirty="0"/>
              <a:t>for </a:t>
            </a:r>
            <a:r>
              <a:rPr lang="en-US" sz="2000" b="1" dirty="0" smtClean="0"/>
              <a:t>thought…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94449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99" y="5134726"/>
            <a:ext cx="1910160" cy="664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8871" y="5014265"/>
            <a:ext cx="4250928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Except where otherwise noted, this work is licensed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</a:rPr>
              <a:t>under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https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://creativecommons.org/licenses/by-nc-nd/3.0/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 </a:t>
            </a:r>
            <a:endParaRPr lang="en-GB" sz="1200" dirty="0" smtClean="0">
              <a:solidFill>
                <a:srgbClr val="554741"/>
              </a:solidFill>
              <a:latin typeface="Avenir Book"/>
              <a:cs typeface="Avenir Book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Please attribute to the GEM Foundation with a link to 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4"/>
              </a:rPr>
              <a:t>www.globalquakemodel.org</a:t>
            </a:r>
            <a:endParaRPr lang="en-GB" sz="1200" dirty="0">
              <a:solidFill>
                <a:srgbClr val="554741"/>
              </a:solidFill>
              <a:latin typeface="Avenir Book"/>
              <a:cs typeface="Avenir Book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391648" y="2598845"/>
            <a:ext cx="2732151" cy="792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3900" b="0" dirty="0" smtClean="0"/>
              <a:t>Thank you!</a:t>
            </a:r>
            <a:endParaRPr lang="en-US" sz="3900" b="0" dirty="0"/>
          </a:p>
        </p:txBody>
      </p:sp>
    </p:spTree>
    <p:extLst>
      <p:ext uri="{BB962C8B-B14F-4D97-AF65-F5344CB8AC3E}">
        <p14:creationId xmlns:p14="http://schemas.microsoft.com/office/powerpoint/2010/main" val="354571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GSHAP Global Model</a:t>
            </a:r>
            <a:endParaRPr lang="en-US" dirty="0"/>
          </a:p>
        </p:txBody>
      </p:sp>
      <p:pic>
        <p:nvPicPr>
          <p:cNvPr id="5" name="Picture 4" descr="GSHAPF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69" y="1122602"/>
            <a:ext cx="7035042" cy="49714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598" y="5248495"/>
            <a:ext cx="7358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Global Seismic Hazard Assessment Program (GSHAP</a:t>
            </a:r>
            <a:r>
              <a:rPr lang="en-US" dirty="0" smtClean="0"/>
              <a:t>) is the only presently available model covering the whole continental Africa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73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Global Database of Hazard Models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4771" y="5344605"/>
            <a:ext cx="81909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Our goal is the construction of an </a:t>
            </a:r>
            <a:r>
              <a:rPr lang="en-US" sz="2000" b="1" dirty="0" smtClean="0">
                <a:solidFill>
                  <a:srgbClr val="0000FF"/>
                </a:solidFill>
              </a:rPr>
              <a:t>OPEN</a:t>
            </a:r>
            <a:r>
              <a:rPr lang="en-US" sz="2000" b="1" dirty="0" smtClean="0">
                <a:solidFill>
                  <a:srgbClr val="0000FF"/>
                </a:solidFill>
              </a:rPr>
              <a:t> DATABASE </a:t>
            </a:r>
            <a:r>
              <a:rPr lang="en-US" sz="2000" dirty="0" smtClean="0"/>
              <a:t>of </a:t>
            </a:r>
            <a:r>
              <a:rPr lang="en-US" sz="2000" dirty="0"/>
              <a:t>hazard models developed by national agencies and international </a:t>
            </a:r>
            <a:r>
              <a:rPr lang="en-US" sz="2000" dirty="0" smtClean="0"/>
              <a:t>projects</a:t>
            </a:r>
            <a:endParaRPr lang="en-US" sz="20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636601" y="1281515"/>
            <a:ext cx="7804731" cy="3864026"/>
            <a:chOff x="636601" y="1281515"/>
            <a:chExt cx="7804731" cy="38640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601" y="1332154"/>
              <a:ext cx="7804731" cy="3813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024052" y="2816382"/>
              <a:ext cx="601433" cy="979823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12482" y="3831931"/>
              <a:ext cx="1098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SSAHARA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67441" y="1527324"/>
              <a:ext cx="588433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Alaska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32593" y="2299201"/>
              <a:ext cx="469696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USA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86959" y="2437700"/>
              <a:ext cx="550333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Cuba</a:t>
              </a:r>
              <a:endParaRPr lang="en-US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95966" y="2747377"/>
              <a:ext cx="742949" cy="46166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Central</a:t>
              </a:r>
            </a:p>
            <a:p>
              <a:r>
                <a:rPr lang="en-US" sz="1200" dirty="0"/>
                <a:t>America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86827" y="3818737"/>
              <a:ext cx="768692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South</a:t>
              </a:r>
              <a:r>
                <a:rPr lang="en-US" sz="1600" dirty="0" smtClean="0"/>
                <a:t> </a:t>
              </a:r>
              <a:r>
                <a:rPr lang="en-US" sz="1200" dirty="0"/>
                <a:t>America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41283" y="1281515"/>
              <a:ext cx="696913" cy="58477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Europe</a:t>
              </a:r>
              <a:r>
                <a:rPr lang="en-US" sz="1600" dirty="0" smtClean="0"/>
                <a:t> - </a:t>
              </a:r>
              <a:r>
                <a:rPr lang="en-US" sz="1200" dirty="0"/>
                <a:t>SHARE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03318" y="1761544"/>
              <a:ext cx="572233" cy="276999"/>
            </a:xfrm>
            <a:prstGeom prst="rect">
              <a:avLst/>
            </a:prstGeom>
            <a:solidFill>
              <a:srgbClr val="E46C0A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Japan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97651" y="3759180"/>
              <a:ext cx="984250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South</a:t>
              </a:r>
              <a:r>
                <a:rPr lang="en-US" sz="1600" dirty="0" smtClean="0"/>
                <a:t> </a:t>
              </a:r>
              <a:r>
                <a:rPr lang="en-US" sz="1200" dirty="0"/>
                <a:t>East</a:t>
              </a:r>
              <a:r>
                <a:rPr lang="en-US" sz="1600" dirty="0" smtClean="0"/>
                <a:t> </a:t>
              </a:r>
              <a:r>
                <a:rPr lang="en-US" sz="1200" dirty="0"/>
                <a:t>Asia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54894" y="2612069"/>
              <a:ext cx="648422" cy="276999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Taiwan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86591" y="2627458"/>
              <a:ext cx="706969" cy="5232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Lesser</a:t>
              </a:r>
              <a:r>
                <a:rPr lang="en-US" sz="1600" dirty="0" smtClean="0"/>
                <a:t> </a:t>
              </a:r>
            </a:p>
            <a:p>
              <a:r>
                <a:rPr lang="en-US" sz="1200" dirty="0"/>
                <a:t>Antilles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36030" y="2365848"/>
              <a:ext cx="1094846" cy="523220"/>
            </a:xfrm>
            <a:prstGeom prst="rect">
              <a:avLst/>
            </a:prstGeom>
            <a:solidFill>
              <a:srgbClr val="E46C0A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Middle</a:t>
              </a:r>
            </a:p>
            <a:p>
              <a:r>
                <a:rPr lang="en-US" sz="1200" dirty="0"/>
                <a:t>East</a:t>
              </a:r>
              <a:r>
                <a:rPr lang="en-US" sz="1600" dirty="0" smtClean="0"/>
                <a:t> - </a:t>
              </a:r>
              <a:r>
                <a:rPr lang="en-US" sz="1200" dirty="0"/>
                <a:t>EMME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17596" y="1327681"/>
              <a:ext cx="1019512" cy="584776"/>
            </a:xfrm>
            <a:prstGeom prst="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Central</a:t>
              </a:r>
              <a:r>
                <a:rPr lang="en-US" sz="1600" dirty="0" smtClean="0"/>
                <a:t> </a:t>
              </a:r>
            </a:p>
            <a:p>
              <a:r>
                <a:rPr lang="en-US" sz="1200" dirty="0"/>
                <a:t>Asia</a:t>
              </a:r>
              <a:r>
                <a:rPr lang="en-US" sz="1600" dirty="0" smtClean="0"/>
                <a:t> - </a:t>
              </a:r>
              <a:r>
                <a:rPr lang="en-US" sz="1200" dirty="0"/>
                <a:t>EMCA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03318" y="4343956"/>
              <a:ext cx="758099" cy="523220"/>
            </a:xfrm>
            <a:prstGeom prst="rect">
              <a:avLst/>
            </a:prstGeom>
            <a:solidFill>
              <a:srgbClr val="E46C0A">
                <a:alpha val="5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New</a:t>
              </a:r>
              <a:r>
                <a:rPr lang="en-US" sz="1600" dirty="0" smtClean="0"/>
                <a:t> </a:t>
              </a:r>
            </a:p>
            <a:p>
              <a:r>
                <a:rPr lang="en-US" sz="1200" dirty="0"/>
                <a:t>Zealand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859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cLLg5eX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34" y="4624861"/>
            <a:ext cx="1587462" cy="126996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GEM’s Philosophy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2211" y="1293025"/>
            <a:ext cx="4424249" cy="1155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 smtClean="0"/>
              <a:t>The Sub-Saharan Africa Hazard Model (as for all GEM products) is meant to be:</a:t>
            </a:r>
          </a:p>
          <a:p>
            <a:pPr>
              <a:lnSpc>
                <a:spcPts val="2800"/>
              </a:lnSpc>
            </a:pPr>
            <a:endParaRPr lang="en-US" dirty="0" smtClean="0"/>
          </a:p>
        </p:txBody>
      </p:sp>
      <p:pic>
        <p:nvPicPr>
          <p:cNvPr id="6" name="Picture 5" descr="SIG-SN-Graphic-Bob-Akerl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36" y="1075539"/>
            <a:ext cx="2627066" cy="1870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2211" y="2681419"/>
            <a:ext cx="7722794" cy="151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>
                <a:solidFill>
                  <a:srgbClr val="4F81BD"/>
                </a:solidFill>
              </a:rPr>
              <a:t>1) Collaborative</a:t>
            </a:r>
          </a:p>
          <a:p>
            <a:pPr>
              <a:lnSpc>
                <a:spcPts val="2800"/>
              </a:lnSpc>
            </a:pPr>
            <a:r>
              <a:rPr lang="en-US" dirty="0"/>
              <a:t>Although the initial pilot model has been proposed by GEM, we promote its development through collaboration between scientists from African institutions and worldwide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7412" y="4379885"/>
            <a:ext cx="5547593" cy="151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accent1"/>
                </a:solidFill>
              </a:rPr>
              <a:t>2</a:t>
            </a:r>
            <a:r>
              <a:rPr lang="en-US" b="1" dirty="0">
                <a:solidFill>
                  <a:schemeClr val="accent1"/>
                </a:solidFill>
              </a:rPr>
              <a:t>) Open and transparent</a:t>
            </a:r>
          </a:p>
          <a:p>
            <a:pPr>
              <a:lnSpc>
                <a:spcPts val="2800"/>
              </a:lnSpc>
            </a:pPr>
            <a:r>
              <a:rPr lang="en-US" dirty="0"/>
              <a:t>All input information (e.g. catalogue), data (configuration files) and results are openly accessible to the community for verification, improvement or any use</a:t>
            </a:r>
          </a:p>
        </p:txBody>
      </p:sp>
    </p:spTree>
    <p:extLst>
      <p:ext uri="{BB962C8B-B14F-4D97-AF65-F5344CB8AC3E}">
        <p14:creationId xmlns:p14="http://schemas.microsoft.com/office/powerpoint/2010/main" val="3400786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555" y="1103934"/>
            <a:ext cx="5567032" cy="511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Presently available PSHA Model Components:</a:t>
            </a:r>
            <a:endParaRPr lang="en-US" sz="2000" dirty="0" smtClean="0"/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Earthquake Catalogue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Agency Selection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Magnitude Homogenization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err="1" smtClean="0"/>
              <a:t>Declustering</a:t>
            </a:r>
            <a:endParaRPr lang="en-US" sz="2000" dirty="0" smtClean="0"/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Source Zonation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Seismicity Analysis (for area sources):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Completeness &amp; MFD Parameters</a:t>
            </a:r>
            <a:endParaRPr lang="en-US" sz="2000" dirty="0" smtClean="0">
              <a:solidFill>
                <a:srgbClr val="9BBB59"/>
              </a:solidFill>
            </a:endParaRP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Depth Distribution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Source Mechanism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>
                <a:solidFill>
                  <a:srgbClr val="000000"/>
                </a:solidFill>
              </a:rPr>
              <a:t>Rate Balance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GMPE Selection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Logic Tree Implementation &amp; Uncertainty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PSHA Calculations &amp; Results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– SSA Hazard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6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The new SSA Earthquake Catalogue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374227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gency_Prior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46" y="1147034"/>
            <a:ext cx="4673045" cy="1678973"/>
          </a:xfrm>
          <a:prstGeom prst="rect">
            <a:avLst/>
          </a:prstGeom>
        </p:spPr>
      </p:pic>
      <p:pic>
        <p:nvPicPr>
          <p:cNvPr id="2" name="Picture 1" descr="Agency_Compare_GI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09" y="3080395"/>
            <a:ext cx="5120640" cy="32004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Merging Earthquake Catalogues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0586" y="1548288"/>
            <a:ext cx="23103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B737D"/>
                </a:solidFill>
              </a:rPr>
              <a:t>Input Catalogues: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EB737D"/>
                </a:solidFill>
              </a:rPr>
              <a:t>ISC-REV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EB737D"/>
                </a:solidFill>
              </a:rPr>
              <a:t>ISC-GEM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EB737D"/>
                </a:solidFill>
              </a:rPr>
              <a:t>GCMT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EB737D"/>
                </a:solidFill>
              </a:rPr>
              <a:t>GEH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EB737D"/>
                </a:solidFill>
              </a:rPr>
              <a:t>AfricaArray</a:t>
            </a:r>
            <a:endParaRPr lang="en-US" sz="2000" dirty="0" smtClean="0">
              <a:solidFill>
                <a:srgbClr val="EB737D"/>
              </a:solidFill>
            </a:endParaRPr>
          </a:p>
          <a:p>
            <a:endParaRPr lang="en-US" sz="2000" dirty="0" smtClean="0"/>
          </a:p>
        </p:txBody>
      </p:sp>
      <p:cxnSp>
        <p:nvCxnSpPr>
          <p:cNvPr id="6" name="Elbow Connector 5"/>
          <p:cNvCxnSpPr>
            <a:stCxn id="10" idx="3"/>
          </p:cNvCxnSpPr>
          <p:nvPr/>
        </p:nvCxnSpPr>
        <p:spPr>
          <a:xfrm>
            <a:off x="1995759" y="2069281"/>
            <a:ext cx="1704987" cy="127713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19478" y="1909442"/>
            <a:ext cx="976281" cy="3196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878327" y="2805059"/>
            <a:ext cx="2200087" cy="3844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 smtClean="0"/>
              <a:t>Agency Selection</a:t>
            </a:r>
            <a:endParaRPr lang="en-US" sz="2000" b="0" dirty="0"/>
          </a:p>
        </p:txBody>
      </p:sp>
      <p:sp>
        <p:nvSpPr>
          <p:cNvPr id="11" name="Rectangle 10"/>
          <p:cNvSpPr/>
          <p:nvPr/>
        </p:nvSpPr>
        <p:spPr>
          <a:xfrm>
            <a:off x="6578538" y="1276871"/>
            <a:ext cx="1733075" cy="49003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Agency Prioritization</a:t>
            </a:r>
            <a:endParaRPr lang="en-US" sz="1400" i="1" dirty="0"/>
          </a:p>
        </p:txBody>
      </p:sp>
      <p:sp>
        <p:nvSpPr>
          <p:cNvPr id="7" name="Rounded Rectangle 6"/>
          <p:cNvSpPr/>
          <p:nvPr/>
        </p:nvSpPr>
        <p:spPr>
          <a:xfrm>
            <a:off x="730082" y="4727879"/>
            <a:ext cx="2600006" cy="10897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Courier New"/>
              <a:buChar char="o"/>
            </a:pPr>
            <a:r>
              <a:rPr lang="en-US" sz="1200" dirty="0">
                <a:latin typeface="+mj-lt"/>
              </a:rPr>
              <a:t>Tanzanian Broadband Seismic Experiment (TZB)</a:t>
            </a:r>
          </a:p>
          <a:p>
            <a:pPr marL="171450" indent="-171450">
              <a:buFont typeface="Courier New"/>
              <a:buChar char="o"/>
            </a:pPr>
            <a:r>
              <a:rPr lang="en-US" sz="1200" dirty="0">
                <a:latin typeface="+mj-lt"/>
              </a:rPr>
              <a:t>Ethiopian Plateau Catalogue (ETP)</a:t>
            </a:r>
          </a:p>
          <a:p>
            <a:pPr marL="171450" indent="-171450">
              <a:buFont typeface="Courier New"/>
              <a:buChar char="o"/>
            </a:pPr>
            <a:r>
              <a:rPr lang="en-US" sz="1200" dirty="0" err="1">
                <a:latin typeface="+mj-lt"/>
              </a:rPr>
              <a:t>AfricaArray</a:t>
            </a:r>
            <a:r>
              <a:rPr lang="en-US" sz="1200" dirty="0">
                <a:latin typeface="+mj-lt"/>
              </a:rPr>
              <a:t> Eastern Africa Seismic experiment (AAE)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9478" y="3142762"/>
            <a:ext cx="1340264" cy="3196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5" idx="2"/>
          </p:cNvCxnSpPr>
          <p:nvPr/>
        </p:nvCxnSpPr>
        <p:spPr>
          <a:xfrm>
            <a:off x="1689610" y="3462440"/>
            <a:ext cx="823" cy="1248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71897"/>
      </p:ext>
    </p:extLst>
  </p:cSld>
  <p:clrMapOvr>
    <a:masterClrMapping/>
  </p:clrMapOvr>
</p:sld>
</file>

<file path=ppt/theme/theme1.xml><?xml version="1.0" encoding="utf-8"?>
<a:theme xmlns:a="http://schemas.openxmlformats.org/drawingml/2006/main" name="GEM-PresentationTemplate-v2014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GEM-PresentationTemplate-v201401.potx</Template>
  <TotalTime>4963</TotalTime>
  <Words>1452</Words>
  <Application>Microsoft Macintosh PowerPoint</Application>
  <PresentationFormat>On-screen Show (4:3)</PresentationFormat>
  <Paragraphs>282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GEM-PresentationTemplate-v201401</vt:lpstr>
      <vt:lpstr>A Probabilistic Seismic Hazard Model for Sub-Saharan Africa</vt:lpstr>
      <vt:lpstr>PowerPoint Presentation</vt:lpstr>
      <vt:lpstr>Introduction</vt:lpstr>
      <vt:lpstr>GSHAP Global Model</vt:lpstr>
      <vt:lpstr>GEM Global Database of Hazard Models</vt:lpstr>
      <vt:lpstr>GEM’s Philosophy</vt:lpstr>
      <vt:lpstr>GEM – SSA Hazard Model</vt:lpstr>
      <vt:lpstr>PowerPoint Presentation</vt:lpstr>
      <vt:lpstr>Merging Earthquake Catalogues</vt:lpstr>
      <vt:lpstr>Magnitude Homogenization</vt:lpstr>
      <vt:lpstr>SSA Earthquake Catalogue</vt:lpstr>
      <vt:lpstr>SSA Catalogue Declustering</vt:lpstr>
      <vt:lpstr>Accessing Relative Agency Contribution</vt:lpstr>
      <vt:lpstr>PowerPoint Presentation</vt:lpstr>
      <vt:lpstr>Area Source Zonation</vt:lpstr>
      <vt:lpstr>Source Groups</vt:lpstr>
      <vt:lpstr>Multiple Layer Strategy</vt:lpstr>
      <vt:lpstr>PowerPoint Presentation</vt:lpstr>
      <vt:lpstr>Depth Solution Distribution</vt:lpstr>
      <vt:lpstr>Source Mechanism Statistic</vt:lpstr>
      <vt:lpstr>Catalogue Completeness Analysis</vt:lpstr>
      <vt:lpstr>MFD – Seismicity Analysis</vt:lpstr>
      <vt:lpstr>MFD – Seismicity Analysis</vt:lpstr>
      <vt:lpstr>PowerPoint Presentation</vt:lpstr>
      <vt:lpstr>GMPE Selection - Introduction</vt:lpstr>
      <vt:lpstr>GMPE Selection – Weighting Strategy</vt:lpstr>
      <vt:lpstr>GMPE Selection – Mapping GM Variability</vt:lpstr>
      <vt:lpstr>GMPE Selection – Comparing Spectra</vt:lpstr>
      <vt:lpstr>Source Parameter Uncertainty - Regionalization</vt:lpstr>
      <vt:lpstr>PowerPoint Presentation</vt:lpstr>
      <vt:lpstr>Hazard Calculation Using OpenQuake</vt:lpstr>
      <vt:lpstr>Hazard Curves @ African Capitals</vt:lpstr>
      <vt:lpstr>Uniform Hazard Spectra @ African Capitals</vt:lpstr>
      <vt:lpstr>Hazard Maps @ PGA</vt:lpstr>
      <vt:lpstr>Hazard Maps @ 0.05s</vt:lpstr>
      <vt:lpstr>Hazard Maps @ 0.2s</vt:lpstr>
      <vt:lpstr>Hazard Maps @ 1s</vt:lpstr>
      <vt:lpstr>Moving Forward</vt:lpstr>
      <vt:lpstr>PowerPoint Presentation</vt:lpstr>
    </vt:vector>
  </TitlesOfParts>
  <Company>GEM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Brown</dc:creator>
  <cp:lastModifiedBy>Valerio Poggi</cp:lastModifiedBy>
  <cp:revision>440</cp:revision>
  <dcterms:created xsi:type="dcterms:W3CDTF">2014-06-19T09:36:06Z</dcterms:created>
  <dcterms:modified xsi:type="dcterms:W3CDTF">2016-06-28T12:29:05Z</dcterms:modified>
</cp:coreProperties>
</file>